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385" r:id="rId2"/>
    <p:sldId id="257" r:id="rId3"/>
    <p:sldId id="441" r:id="rId4"/>
    <p:sldId id="422" r:id="rId5"/>
    <p:sldId id="394" r:id="rId6"/>
    <p:sldId id="442" r:id="rId7"/>
    <p:sldId id="369" r:id="rId8"/>
    <p:sldId id="396" r:id="rId9"/>
    <p:sldId id="400" r:id="rId10"/>
    <p:sldId id="401" r:id="rId11"/>
    <p:sldId id="430" r:id="rId12"/>
    <p:sldId id="327" r:id="rId13"/>
    <p:sldId id="330" r:id="rId14"/>
    <p:sldId id="388" r:id="rId15"/>
    <p:sldId id="410" r:id="rId16"/>
    <p:sldId id="438" r:id="rId17"/>
    <p:sldId id="412" r:id="rId18"/>
    <p:sldId id="416" r:id="rId19"/>
    <p:sldId id="344" r:id="rId20"/>
    <p:sldId id="444" r:id="rId21"/>
    <p:sldId id="352" r:id="rId22"/>
    <p:sldId id="355" r:id="rId23"/>
    <p:sldId id="428" r:id="rId24"/>
    <p:sldId id="356" r:id="rId25"/>
    <p:sldId id="358" r:id="rId26"/>
  </p:sldIdLst>
  <p:sldSz cx="9144000" cy="6858000" type="screen4x3"/>
  <p:notesSz cx="6858000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521415D9-36F7-43E2-AB2F-B90AF26B5E84}">
      <p14:sectionLst xmlns:p14="http://schemas.microsoft.com/office/powerpoint/2010/main">
        <p14:section name="Default Section" id="{A23D04CB-056F-4618-84FF-C907D3FA9454}">
          <p14:sldIdLst>
            <p14:sldId id="385"/>
            <p14:sldId id="257"/>
            <p14:sldId id="441"/>
            <p14:sldId id="422"/>
            <p14:sldId id="394"/>
            <p14:sldId id="442"/>
            <p14:sldId id="369"/>
            <p14:sldId id="396"/>
            <p14:sldId id="400"/>
            <p14:sldId id="401"/>
            <p14:sldId id="430"/>
            <p14:sldId id="327"/>
            <p14:sldId id="330"/>
            <p14:sldId id="388"/>
            <p14:sldId id="410"/>
            <p14:sldId id="438"/>
            <p14:sldId id="412"/>
            <p14:sldId id="416"/>
            <p14:sldId id="344"/>
            <p14:sldId id="444"/>
            <p14:sldId id="352"/>
            <p14:sldId id="355"/>
            <p14:sldId id="428"/>
            <p14:sldId id="356"/>
            <p14:sldId id="3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usannah Young" initials="" lastIdx="2" clrIdx="0"/>
  <p:cmAuthor id="1" name="Susannah R. Young" initials="SRY" lastIdx="1" clrIdx="1">
    <p:extLst/>
  </p:cmAuthor>
  <p:cmAuthor id="2" name="Susannah R. Young" initials="SRY [2]" lastIdx="1" clrIdx="2">
    <p:extLst/>
  </p:cmAuthor>
  <p:cmAuthor id="3" name="Susannah R. Young" initials="SRY [3]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C63F"/>
    <a:srgbClr val="F1AE2F"/>
    <a:srgbClr val="E64097"/>
    <a:srgbClr val="E64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97" autoAdjust="0"/>
    <p:restoredTop sz="45504" autoAdjust="0"/>
  </p:normalViewPr>
  <p:slideViewPr>
    <p:cSldViewPr snapToGrid="0" snapToObjects="1">
      <p:cViewPr varScale="1">
        <p:scale>
          <a:sx n="53" d="100"/>
          <a:sy n="53" d="100"/>
        </p:scale>
        <p:origin x="30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1" y="1"/>
            <a:ext cx="2971799" cy="46481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191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381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573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764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5955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145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336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528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1"/>
            <a:ext cx="2971799" cy="46481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/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191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381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573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764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5955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145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336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528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7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1" y="8829967"/>
            <a:ext cx="2971799" cy="46481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191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381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573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764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5955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145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336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528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829967"/>
            <a:ext cx="2971799" cy="464819"/>
          </a:xfrm>
          <a:prstGeom prst="rect">
            <a:avLst/>
          </a:prstGeom>
          <a:noFill/>
          <a:ln>
            <a:noFill/>
          </a:ln>
        </p:spPr>
        <p:txBody>
          <a:bodyPr lIns="91424" tIns="45699" rIns="91424" bIns="45699" anchor="b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732410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698500"/>
            <a:ext cx="4646612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1" y="4415791"/>
            <a:ext cx="5486399" cy="4183379"/>
          </a:xfrm>
          <a:prstGeom prst="rect">
            <a:avLst/>
          </a:prstGeom>
          <a:noFill/>
          <a:ln>
            <a:noFill/>
          </a:ln>
        </p:spPr>
        <p:txBody>
          <a:bodyPr lIns="92298" tIns="46149" rIns="92298" bIns="46149" anchor="t" anchorCtr="0">
            <a:noAutofit/>
          </a:bodyPr>
          <a:lstStyle/>
          <a:p>
            <a:pPr>
              <a:buClr>
                <a:schemeClr val="dk1"/>
              </a:buClr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3884612" y="8829968"/>
            <a:ext cx="2971799" cy="464818"/>
          </a:xfrm>
          <a:prstGeom prst="rect">
            <a:avLst/>
          </a:prstGeom>
          <a:noFill/>
          <a:ln>
            <a:noFill/>
          </a:ln>
        </p:spPr>
        <p:txBody>
          <a:bodyPr lIns="92298" tIns="46149" rIns="92298" bIns="46149" anchor="b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1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4481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7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dirty="0" smtClean="0">
                <a:solidFill>
                  <a:srgbClr val="FFFFFF"/>
                </a:solidFill>
                <a:latin typeface="Century Gothic" charset="0"/>
                <a:ea typeface="Questrial"/>
                <a:cs typeface="Questrial"/>
                <a:sym typeface="Questrial"/>
              </a:rPr>
              <a:t>We begin with</a:t>
            </a:r>
            <a:r>
              <a:rPr lang="en-US" baseline="0" dirty="0" smtClean="0">
                <a:solidFill>
                  <a:srgbClr val="FFFFFF"/>
                </a:solidFill>
                <a:latin typeface="Century Gothic" charset="0"/>
                <a:ea typeface="Questrial"/>
                <a:cs typeface="Questrial"/>
                <a:sym typeface="Questrial"/>
              </a:rPr>
              <a:t> our core conviction: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baseline="0" dirty="0" smtClean="0">
                <a:solidFill>
                  <a:srgbClr val="FFFFFF"/>
                </a:solidFill>
                <a:latin typeface="Century Gothic" charset="0"/>
                <a:ea typeface="Questrial"/>
                <a:cs typeface="Questrial"/>
                <a:sym typeface="Questrial"/>
              </a:rPr>
              <a:t>That no </a:t>
            </a:r>
            <a:r>
              <a:rPr lang="en-US" dirty="0" smtClean="0">
                <a:solidFill>
                  <a:srgbClr val="FFFFFF"/>
                </a:solidFill>
                <a:latin typeface="Century Gothic" charset="0"/>
                <a:ea typeface="Questrial"/>
                <a:cs typeface="Questrial"/>
                <a:sym typeface="Questrial"/>
              </a:rPr>
              <a:t>woman in America should die from undiagnosed cervical or breast cancer.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dirty="0" smtClean="0">
                <a:solidFill>
                  <a:srgbClr val="FFFFFF"/>
                </a:solidFill>
                <a:latin typeface="Century Gothic" charset="0"/>
                <a:ea typeface="Questrial"/>
                <a:cs typeface="Questrial"/>
                <a:sym typeface="Questrial"/>
              </a:rPr>
              <a:t>Because cervical</a:t>
            </a:r>
            <a:r>
              <a:rPr lang="en-US" baseline="0" dirty="0" smtClean="0">
                <a:solidFill>
                  <a:srgbClr val="FFFFFF"/>
                </a:solidFill>
                <a:latin typeface="Century Gothic" charset="0"/>
                <a:ea typeface="Questrial"/>
                <a:cs typeface="Questrial"/>
                <a:sym typeface="Questrial"/>
              </a:rPr>
              <a:t> cancer is preventable, and breast cancer can be treated when it is diagnosed early</a:t>
            </a:r>
            <a:endParaRPr lang="en-US" dirty="0" smtClean="0">
              <a:solidFill>
                <a:srgbClr val="FFFFFF"/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Yet every year, thousands of American women discover these cancers too late. 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toll of these cancers falls most heavily on women with the least ability to manage and survive them:</a:t>
            </a:r>
          </a:p>
          <a:p>
            <a:pPr lvl="1"/>
            <a:r>
              <a:rPr lang="en-US" sz="1200" b="0" i="1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working mother who prioritizes her children’s healthcare at the expense of her own</a:t>
            </a: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lvl="1"/>
            <a:r>
              <a:rPr lang="en-US" sz="1200" b="0" i="1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uninsured woman who can’t manage the cost of going to the doctor</a:t>
            </a: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lvl="1"/>
            <a:r>
              <a:rPr lang="en-US" sz="1200" b="0" i="1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thousands of women who don’t have access to quality care in their home communities</a:t>
            </a: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When women don’t receive preventive care, what’s at stake is almost beyond measure—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many years of quality life that these women deserve;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vital roles they play in their families, communities and workplaces; 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and the far higher costs of treating a cancer that is diagnosed too late.</a:t>
            </a:r>
            <a:endParaRPr lang="en-US" dirty="0">
              <a:solidFill>
                <a:srgbClr val="FFFFFF"/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70680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dk1"/>
              </a:buClr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So where does the risk from these cancers live in America?</a:t>
            </a:r>
          </a:p>
          <a:p>
            <a:pPr>
              <a:buClr>
                <a:schemeClr val="dk1"/>
              </a:buClr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It’s concentrated in underserved communities both urban and rural,</a:t>
            </a:r>
          </a:p>
          <a:p>
            <a:pPr>
              <a:buClr>
                <a:schemeClr val="dk1"/>
              </a:buClr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where too many women live without regular health care,</a:t>
            </a:r>
          </a:p>
          <a:p>
            <a:pPr>
              <a:buClr>
                <a:schemeClr val="dk1"/>
              </a:buClr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which increases their risk for late diagnoses.</a:t>
            </a:r>
          </a:p>
          <a:p>
            <a:pPr>
              <a:buClr>
                <a:schemeClr val="dk1"/>
              </a:buClr>
            </a:pP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dk1"/>
              </a:buClr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instance, </a:t>
            </a:r>
          </a:p>
          <a:p>
            <a:pPr lvl="0"/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African American women are 40 percent more likely to die of breast cancer, primarily as a result of late diagnoses</a:t>
            </a:r>
          </a:p>
          <a:p>
            <a:pPr lvl="0"/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Latina women in America are 60 percent more likely to develop cervical cancer and 40 percent more likely to die from 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Cervical cancer incidence rates are five times higher among Vietnamese American women than White women.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dk1"/>
              </a:buClr>
            </a:pPr>
            <a:endParaRPr lang="en-US" dirty="0" smtClean="0"/>
          </a:p>
          <a:p>
            <a:pPr>
              <a:buClr>
                <a:schemeClr val="dk1"/>
              </a:buClr>
            </a:pPr>
            <a:r>
              <a:rPr lang="en-US" dirty="0" smtClean="0"/>
              <a:t>[</a:t>
            </a:r>
            <a:r>
              <a:rPr lang="en-US" dirty="0"/>
              <a:t>Source: Office of Minority Health, US </a:t>
            </a:r>
            <a:r>
              <a:rPr lang="en-US" dirty="0" err="1"/>
              <a:t>Dept</a:t>
            </a:r>
            <a:r>
              <a:rPr lang="en-US" dirty="0"/>
              <a:t> of Health and Human Services]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3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7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 is why America’s pathologists created the See, Test &amp; Treat program,</a:t>
            </a:r>
          </a:p>
          <a:p>
            <a: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organized through the CAP Foundation.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dirty="0" smtClean="0">
              <a:solidFill>
                <a:srgbClr val="FFFFFF"/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dirty="0">
              <a:solidFill>
                <a:srgbClr val="FFFFFF"/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70680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500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pPr>
              <a:buClr>
                <a:schemeClr val="dk1"/>
              </a:buClr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See, Test &amp; Treat is a free cancer screening and health education program</a:t>
            </a:r>
            <a:b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that brings the power of diagnostic medicine to underserved communities in order to</a:t>
            </a:r>
            <a:r>
              <a:rPr lang="en-US" dirty="0" smtClean="0"/>
              <a:t>:</a:t>
            </a:r>
          </a:p>
          <a:p>
            <a:pPr>
              <a:buClr>
                <a:schemeClr val="dk1"/>
              </a:buClr>
            </a:pPr>
            <a:endParaRPr lang="en-US" dirty="0" smtClean="0"/>
          </a:p>
          <a:p>
            <a:pPr>
              <a:buClr>
                <a:schemeClr val="dk1"/>
              </a:buClr>
            </a:pPr>
            <a:r>
              <a:rPr lang="en-US" dirty="0" smtClean="0"/>
              <a:t>Save Women’s Lives from preventable cancers</a:t>
            </a:r>
          </a:p>
          <a:p>
            <a:pPr>
              <a:buClr>
                <a:schemeClr val="dk1"/>
              </a:buClr>
            </a:pPr>
            <a:r>
              <a:rPr lang="en-US" dirty="0" smtClean="0"/>
              <a:t>Empower Families through preventive health care</a:t>
            </a:r>
          </a:p>
          <a:p>
            <a:pPr>
              <a:buClr>
                <a:schemeClr val="dk1"/>
              </a:buClr>
            </a:pPr>
            <a:r>
              <a:rPr lang="en-US" dirty="0" smtClean="0"/>
              <a:t>Connect Communities with their health care providers</a:t>
            </a:r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88804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7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In its first years of growth, See, Test &amp; Treat has met the highest standards</a:t>
            </a:r>
          </a:p>
          <a:p>
            <a: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of quality and impact across dozens of communities.</a:t>
            </a:r>
          </a:p>
          <a:p>
            <a: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And it’s proven its ability to reach greater scale.</a:t>
            </a:r>
          </a:p>
          <a:p>
            <a: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So now, it’s time to take this life-saving program to the next level</a:t>
            </a:r>
          </a:p>
          <a:p>
            <a: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through the power of philanthropic investment.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dirty="0">
              <a:solidFill>
                <a:srgbClr val="FFFFFF"/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70680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7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pPr>
              <a:buClr>
                <a:schemeClr val="dk1"/>
              </a:buClr>
            </a:pPr>
            <a:r>
              <a:rPr lang="en-US" dirty="0" smtClean="0"/>
              <a:t>Let’s talk a little more about the program itself.</a:t>
            </a:r>
          </a:p>
          <a:p>
            <a:pPr>
              <a:buClr>
                <a:schemeClr val="dk1"/>
              </a:buClr>
            </a:pPr>
            <a:r>
              <a:rPr lang="en-US" dirty="0" smtClean="0"/>
              <a:t>What</a:t>
            </a:r>
            <a:r>
              <a:rPr lang="en-US" baseline="0" dirty="0" smtClean="0"/>
              <a:t> is See, Test &amp; Treat, and what makes it distinctive?</a:t>
            </a:r>
            <a:endParaRPr dirty="0"/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27632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7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core of every See, Test &amp; Treat program is the same: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Every program offers both cervical and breast cancer screening.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Nearly all of the results are delivered on the same day, which removes one of the most important obstacles for the women we serve.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a woman who works two jobs with inflexible schedules and has limited options for childcare, simply getting back to the hospital for a second visit to receive her test results can be a challenge.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Every See, Test &amp; Treat takes place in a health care setting—a hospital or clinic—and that institution agrees to ensure follow-up care for all women who participate. So women with abnormal screening results schedule their next appointments on the same day.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Each program reaches between 50 and 150 women and families—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That’s large enough to deliver real impact and efficiency, yet small enough to ensure a dignified experience. 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Which is an important thing for a group of women who may not have had a lot of positive experiences of our health care system.</a:t>
            </a:r>
          </a:p>
          <a:p>
            <a:pPr>
              <a:buClr>
                <a:schemeClr val="dk1"/>
              </a:buClr>
            </a:pPr>
            <a:endParaRPr lang="en-US" b="0" dirty="0"/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27632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dk1"/>
              </a:buClr>
            </a:pPr>
            <a:r>
              <a:rPr lang="en-US" dirty="0" smtClean="0"/>
              <a:t>So 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cervical and breast cancer screenings are </a:t>
            </a:r>
            <a:r>
              <a:rPr lang="en-US" dirty="0" smtClean="0"/>
              <a:t>the core of See, Test &amp; Treat—but they’re also</a:t>
            </a:r>
            <a:r>
              <a:rPr lang="en-US" baseline="0" dirty="0" smtClean="0"/>
              <a:t> just the beginning.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endParaRPr lang="en-US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Every See, Test &amp; Treat includes additional health services that respond to the unique needs of its community.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These can include healthy cooking and nutrition classes, blood pressure and blood sugar testing, exercise classes and healthy living education.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Participants spend an entire day focusing on their health and wellbeing and connecting with resources in their community.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endParaRPr lang="en-US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>
              <a:buClr>
                <a:schemeClr val="dk1"/>
              </a:buCl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9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7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There’s one more way that See, Test &amp; Treat is truly unique: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Each program is a community event that expresses the unique culture of the women and families who attend it.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Some have the feeling of a fiesta, others a sense of dignity with women in their Sunday best.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Each creates a welcoming environment that makes it much easier for women to say “yes” to attending.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We pay attention to details such as: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many women whose first language is not English, See, Test &amp; Treat provides </a:t>
            </a:r>
            <a:r>
              <a:rPr lang="en-US" sz="1200" b="1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skilled medical interpreters</a:t>
            </a: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. In Houston, a recent program featured </a:t>
            </a:r>
            <a:r>
              <a:rPr lang="en-US" sz="1200" b="0" i="1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20 languages</a:t>
            </a: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in a single day.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We provide </a:t>
            </a:r>
            <a:r>
              <a:rPr lang="en-US" sz="1200" b="1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Translated materials</a:t>
            </a: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for all attendees that explain important health concepts in their own language.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Every See, Test &amp; Treat is tailored to the </a:t>
            </a:r>
            <a:r>
              <a:rPr lang="en-US" sz="1200" b="1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cultural expectations</a:t>
            </a: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of its community—whether inviting husbands who accompany their wives to the doctor or simply providing appropriate food and festivities. In Minneapolis, the See, Test &amp; Treat program has grown to three separate days for three distinct cultural communities—Hmong, Latina and African American.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And finally, </a:t>
            </a:r>
            <a:r>
              <a:rPr lang="en-US" sz="1200" b="1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community outreach</a:t>
            </a: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: The pathologists who lead See, Test &amp; Treat spend time in the communities they serve. In Minneapolis, Dr. Brad </a:t>
            </a:r>
            <a:r>
              <a:rPr lang="en-US" sz="1200" b="0" i="0" u="none" strike="noStrike" kern="1200" cap="none" baseline="0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Linzie</a:t>
            </a: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attends a Hmong community dinner and tea ceremony to build support and interest in the program.</a:t>
            </a:r>
            <a:endParaRPr lang="en-US" sz="1200" b="0" i="0" u="none" strike="noStrike" kern="1200" cap="none" baseline="0" dirty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27632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What it all adds up to is this: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 removes the barriers that stand between a woman and the preventative care she needs.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Everything from lack of</a:t>
            </a:r>
            <a:r>
              <a:rPr lang="en-US" sz="1200" b="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 insurance and finances to the logistics of time and transportation to the broader gaps of health literacy, language and culture…</a:t>
            </a:r>
            <a:endParaRPr lang="en-US" sz="12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See, Test &amp; Treat eliminates them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11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500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pPr>
              <a:buClr>
                <a:schemeClr val="dk1"/>
              </a:buClr>
            </a:pPr>
            <a:r>
              <a:rPr lang="en-US" dirty="0" smtClean="0"/>
              <a:t>So this</a:t>
            </a:r>
            <a:r>
              <a:rPr lang="en-US" baseline="0" dirty="0" smtClean="0"/>
              <a:t> is how See, Test &amp; Treat works…</a:t>
            </a:r>
          </a:p>
          <a:p>
            <a:pPr>
              <a:buClr>
                <a:schemeClr val="dk1"/>
              </a:buClr>
            </a:pPr>
            <a:r>
              <a:rPr lang="en-US" baseline="0" dirty="0" smtClean="0"/>
              <a:t>But what’s the impact?</a:t>
            </a:r>
          </a:p>
          <a:p>
            <a:pPr>
              <a:buClr>
                <a:schemeClr val="dk1"/>
              </a:buClr>
            </a:pPr>
            <a:r>
              <a:rPr lang="en-US" baseline="0" dirty="0" smtClean="0"/>
              <a:t>Let’s take a look…</a:t>
            </a:r>
          </a:p>
        </p:txBody>
      </p:sp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557365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/>
              <a:t>First and foremost, See, Test &amp; Treat saves women’s lives from preventable cancers.</a:t>
            </a:r>
          </a:p>
          <a:p>
            <a:pPr lvl="0"/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At every See, Test &amp; Treat, women receive diagnoses that might otherwise wait until symptoms develop—possibly until it’s too late.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13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On average, 9 percent of See, Test &amp; Treat participants receive abnormal cervical screening results and 10 percent receive an abnormal breast screening diagnosis. </a:t>
            </a:r>
          </a:p>
          <a:p>
            <a:pPr lvl="0"/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These numbers are higher than the American averages, which reflects the heightened risk in the communities we serve.</a:t>
            </a:r>
          </a:p>
          <a:p>
            <a:pPr lvl="0"/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In some See, Test &amp; Treat programs, they’ve reached as high as </a:t>
            </a:r>
            <a:r>
              <a:rPr lang="en-US" sz="1200" b="0" i="1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25 percent</a:t>
            </a: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lvl="0"/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Beyond the cervical and breast screenings, we also discover a wide range of other medical conditions at See, Test &amp; Treat programs.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In just the last few years, women have discovered oral and endometrial cancers, diabetes, hypertension, and HIV through See, Test &amp; Treat.</a:t>
            </a:r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14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/>
              <a:t>But saving women’s lives is just</a:t>
            </a:r>
            <a:r>
              <a:rPr lang="en-US" baseline="0" dirty="0" smtClean="0"/>
              <a:t> the beginning.</a:t>
            </a:r>
          </a:p>
          <a:p>
            <a:pPr lvl="0"/>
            <a:r>
              <a:rPr lang="en-US" baseline="0" dirty="0" smtClean="0"/>
              <a:t>Because if you can engage women through health care, you can engage their entire families.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15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/>
              <a:t>That’s because women</a:t>
            </a:r>
            <a:r>
              <a:rPr lang="en-US" baseline="0" dirty="0" smtClean="0"/>
              <a:t> make approximately 80% of health care decisions for their families.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16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/>
              <a:t>This is how</a:t>
            </a:r>
            <a:r>
              <a:rPr lang="en-US" baseline="0" dirty="0" smtClean="0"/>
              <a:t> See, Test &amp; Treat empowers families through preventive health care.</a:t>
            </a:r>
          </a:p>
          <a:p>
            <a:pPr lvl="0"/>
            <a:endParaRPr lang="en-US" baseline="0" dirty="0" smtClean="0"/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evidence of this multiplier effect, we need look no further than See, Test &amp; Treat attendees themselves. In 2015, 761 women were screened through See, Test &amp; Treat—and those women brought along </a:t>
            </a:r>
            <a:r>
              <a:rPr lang="en-US" sz="1200" b="0" i="1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1,500</a:t>
            </a: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additional family, friends and community members to attend with them.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That means whole families are attending, learning about health care, and having an experience together that helps them encourage each other to make their health a priority.</a:t>
            </a:r>
          </a:p>
          <a:p>
            <a:pPr lvl="0"/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17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That brings us to the third major impact: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See, Test &amp; Treat connects communities with their health care providers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In the communities we serve, many more people report that they don’t have a regular primary care physician.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any of the reasons we’ve already touched on, too many people live without regular preventive care.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18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Through See, Test &amp; Treat,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Community members have the chance to…</a:t>
            </a:r>
            <a:endParaRPr 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Come to a hospital or clinic</a:t>
            </a:r>
            <a:endParaRPr 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Connect face to face with friendly</a:t>
            </a:r>
            <a:r>
              <a:rPr lang="en-US" sz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 doctors</a:t>
            </a:r>
            <a:endParaRPr 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And schedule follow-up care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So</a:t>
            </a:r>
            <a:r>
              <a:rPr lang="en-US" sz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 we’re engaging them with the health care resources in their own communities.</a:t>
            </a:r>
            <a:endParaRPr 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en-US" sz="1200" b="0" i="0" u="none" strike="noStrike" kern="1200" cap="none" baseline="0" dirty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19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In addition to its many impacts on women, families and communities,</a:t>
            </a:r>
            <a:b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See, Test &amp; Treat is also a great example of leadership from the field of pathology.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That’s important because as health care evolves,</a:t>
            </a:r>
            <a:b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pathologists will play an increasingly forward role in caring for and communicating with patients,</a:t>
            </a:r>
            <a:b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as well as collaborating in health care teams.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Every See, Test &amp; Treat program begins with a pathologist who</a:t>
            </a:r>
            <a:b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recognizes the need in his or her community,</a:t>
            </a:r>
            <a:b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champions the program,</a:t>
            </a:r>
            <a:b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and rallies a host of partners to deliver patient care.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Everyone who participates in a See, Test &amp; Treat comes away with a greater understanding of pathologists’ vital role in community medicine:</a:t>
            </a:r>
            <a:endParaRPr lang="en-US" sz="12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Patients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learn who pathologists are, what we do, and who to call for a second opinion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Residents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gain experience engaging with patients and the public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Other Clinicians 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see how pathologists can connect with their patients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Health Care Administrators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see pathologists playing </a:t>
            </a:r>
            <a:r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leadership roles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20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500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See, Test &amp; Treat is ready to achieve so much more.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Its design has been tested and refined by pathologists across the country;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its success has been replicated in all kinds of communities and institutional settings. 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So what’s the next level?</a:t>
            </a:r>
          </a:p>
        </p:txBody>
      </p:sp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5573654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next step is to achieve greater scale and impact.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CAP Foundation implemented 11 See, Test &amp; Treat programs in 2015.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Our near-term goal is to scale up to 25 programs by 2017.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Beyond 2017, the goal grows more ambitious: CAP Foundation will actively support 25 See, Test &amp; Treat programs each year but will encourage them toward achieving sustainable funding support from within their own communities.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Because the program delivers real impact on critical community health issues,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it will be a strong candidate for local foundation and institutional funding, as well as individual donor support.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As individual See, Test &amp; Treats achieve self-sufficiency, they will free up CAP Foundation grant funding to launch </a:t>
            </a:r>
            <a:r>
              <a:rPr lang="en-US" sz="1200" b="0" i="1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new</a:t>
            </a: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See, Test &amp; Treat programs in other cities.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Over time, the See, Test &amp; Treat program will grow to achieve a lasting presence in many communities across America.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dk1"/>
              </a:buCl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22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4807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500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pPr>
              <a:buClr>
                <a:schemeClr val="dk1"/>
              </a:buClr>
            </a:pPr>
            <a:r>
              <a:rPr lang="en-US" dirty="0" smtClean="0"/>
              <a:t>But this vision</a:t>
            </a:r>
            <a:r>
              <a:rPr lang="en-US" baseline="0" dirty="0" smtClean="0"/>
              <a:t> depends on your support.</a:t>
            </a:r>
          </a:p>
          <a:p>
            <a:pPr>
              <a:buClr>
                <a:schemeClr val="dk1"/>
              </a:buClr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Philanthropic investment will determine how far See, Test &amp; Treat can reach—and how quickly.</a:t>
            </a:r>
          </a:p>
          <a:p>
            <a:pPr>
              <a:buClr>
                <a:schemeClr val="dk1"/>
              </a:buClr>
            </a:pPr>
            <a:endParaRPr dirty="0"/>
          </a:p>
        </p:txBody>
      </p:sp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557365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7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Every See, Test &amp; Treat program requires an investment on the scale of $50,000,</a:t>
            </a: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which includes the grant funding for the program site and CAP Foundation’s intensive staff support and coordination.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Every $50,000 that we can secure means the difference between a new See, Test &amp; Treat program happening—or not.</a:t>
            </a:r>
          </a:p>
          <a:p>
            <a:endParaRPr lang="en-US" sz="1200" b="0" i="0" u="none" strike="noStrike" kern="1200" cap="none" baseline="0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When you help make a See, Test &amp; Treat program possible, that means:</a:t>
            </a:r>
          </a:p>
          <a:p>
            <a:pPr lvl="0"/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Another underserved community gets more engaged with high-quality health education and prevention</a:t>
            </a:r>
          </a:p>
          <a:p>
            <a:pPr lvl="0"/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Hundreds more women gain access to screenings and health care they need</a:t>
            </a:r>
          </a:p>
          <a:p>
            <a:pPr lvl="0"/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Early diagnoses save women’s lives and change their families lives for an entire generation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dirty="0" smtClean="0">
              <a:solidFill>
                <a:srgbClr val="FFFFFF"/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706800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79"/>
          </a:xfrm>
          <a:prstGeom prst="rect">
            <a:avLst/>
          </a:prstGeom>
          <a:noFill/>
          <a:ln>
            <a:noFill/>
          </a:ln>
        </p:spPr>
        <p:txBody>
          <a:bodyPr lIns="91424" tIns="91424" rIns="91424" bIns="91424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Tx/>
              <a:buNone/>
              <a:tabLst/>
              <a:defRPr/>
            </a:pPr>
            <a:r>
              <a:rPr lang="en-US" sz="1200" b="0" i="0" u="none" strike="noStrike" kern="1200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It all begins with the leadership of America’s pathologists—and it depends on your support. </a:t>
            </a:r>
            <a:r>
              <a:rPr lang="en-US" sz="1200" b="0" i="0" u="none" strike="noStrike" kern="1200" cap="none" baseline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Give to </a:t>
            </a:r>
            <a:r>
              <a:rPr lang="en-US" sz="1200" b="1" i="0" u="none" strike="noStrike" kern="1200" cap="none" baseline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See, Test &amp; Treat</a:t>
            </a:r>
            <a:r>
              <a:rPr lang="en-US" sz="1200" b="0" i="0" u="none" strike="noStrike" kern="1200" cap="none" baseline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today!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dirty="0">
              <a:solidFill>
                <a:srgbClr val="FFFFFF"/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70680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50800" algn="l" rtl="0">
              <a:spcBef>
                <a:spcPts val="640"/>
              </a:spcBef>
              <a:buClr>
                <a:schemeClr val="lt1"/>
              </a:buClr>
              <a:buFont typeface="Arial"/>
              <a:buChar char="•"/>
              <a:defRPr/>
            </a:lvl1pPr>
            <a:lvl2pPr marL="742950" indent="-19050" algn="l" rtl="0">
              <a:spcBef>
                <a:spcPts val="560"/>
              </a:spcBef>
              <a:buClr>
                <a:schemeClr val="lt1"/>
              </a:buClr>
              <a:buFont typeface="Arial"/>
              <a:buChar char="–"/>
              <a:defRPr/>
            </a:lvl2pPr>
            <a:lvl3pPr marL="1143000" indent="12700" algn="l" rtl="0">
              <a:spcBef>
                <a:spcPts val="480"/>
              </a:spcBef>
              <a:buClr>
                <a:schemeClr val="lt1"/>
              </a:buClr>
              <a:buFont typeface="Arial"/>
              <a:buChar char="•"/>
              <a:defRPr/>
            </a:lvl3pPr>
            <a:lvl4pPr marL="16002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–"/>
              <a:defRPr/>
            </a:lvl4pPr>
            <a:lvl5pPr marL="20574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»"/>
              <a:defRPr/>
            </a:lvl5pPr>
            <a:lvl6pPr marL="25146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6pPr>
            <a:lvl7pPr marL="29718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7pPr>
            <a:lvl8pPr marL="34290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8pPr>
            <a:lvl9pPr marL="38862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estrial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  <a:rtl val="0"/>
              </a:rPr>
              <a:t>‹#›</a:t>
            </a:fld>
            <a:endParaRPr lang="en-US"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1pPr>
            <a:lvl2pPr marL="457200" indent="0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2pPr>
            <a:lvl3pPr marL="914400" indent="0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3pPr>
            <a:lvl4pPr marL="1371600" indent="0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4pPr>
            <a:lvl5pPr marL="1828800" indent="0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5pPr>
            <a:lvl6pPr marL="2286000" indent="0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estrial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  <a:rtl val="0"/>
              </a:rPr>
              <a:t>‹#›</a:t>
            </a:fld>
            <a:endParaRPr lang="en-US"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8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8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estrial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  <a:rtl val="0"/>
              </a:rPr>
              <a:t>‹#›</a:t>
            </a:fld>
            <a:endParaRPr lang="en-US"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Questrial"/>
              <a:buNone/>
              <a:defRPr/>
            </a:lvl1pPr>
            <a:lvl2pPr marL="457200" indent="0" rtl="0">
              <a:spcBef>
                <a:spcPts val="0"/>
              </a:spcBef>
              <a:buFont typeface="Questrial"/>
              <a:buNone/>
              <a:defRPr/>
            </a:lvl2pPr>
            <a:lvl3pPr marL="914400" indent="0" rtl="0">
              <a:spcBef>
                <a:spcPts val="0"/>
              </a:spcBef>
              <a:buFont typeface="Questrial"/>
              <a:buNone/>
              <a:defRPr/>
            </a:lvl3pPr>
            <a:lvl4pPr marL="1371600" indent="0" rtl="0">
              <a:spcBef>
                <a:spcPts val="0"/>
              </a:spcBef>
              <a:buFont typeface="Questrial"/>
              <a:buNone/>
              <a:defRPr/>
            </a:lvl4pPr>
            <a:lvl5pPr marL="1828800" indent="0" rtl="0">
              <a:spcBef>
                <a:spcPts val="0"/>
              </a:spcBef>
              <a:buFont typeface="Questrial"/>
              <a:buNone/>
              <a:defRPr/>
            </a:lvl5pPr>
            <a:lvl6pPr marL="2286000" indent="0" rtl="0">
              <a:spcBef>
                <a:spcPts val="0"/>
              </a:spcBef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3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Questrial"/>
              <a:buNone/>
              <a:defRPr/>
            </a:lvl1pPr>
            <a:lvl2pPr marL="457200" indent="0" rtl="0">
              <a:spcBef>
                <a:spcPts val="0"/>
              </a:spcBef>
              <a:buFont typeface="Questrial"/>
              <a:buNone/>
              <a:defRPr/>
            </a:lvl2pPr>
            <a:lvl3pPr marL="914400" indent="0" rtl="0">
              <a:spcBef>
                <a:spcPts val="0"/>
              </a:spcBef>
              <a:buFont typeface="Questrial"/>
              <a:buNone/>
              <a:defRPr/>
            </a:lvl3pPr>
            <a:lvl4pPr marL="1371600" indent="0" rtl="0">
              <a:spcBef>
                <a:spcPts val="0"/>
              </a:spcBef>
              <a:buFont typeface="Questrial"/>
              <a:buNone/>
              <a:defRPr/>
            </a:lvl4pPr>
            <a:lvl5pPr marL="1828800" indent="0" rtl="0">
              <a:spcBef>
                <a:spcPts val="0"/>
              </a:spcBef>
              <a:buFont typeface="Questrial"/>
              <a:buNone/>
              <a:defRPr/>
            </a:lvl5pPr>
            <a:lvl6pPr marL="2286000" indent="0" rtl="0">
              <a:spcBef>
                <a:spcPts val="0"/>
              </a:spcBef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3" cy="39512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estrial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  <a:rtl val="0"/>
              </a:rPr>
              <a:t>‹#›</a:t>
            </a:fld>
            <a:endParaRPr lang="en-US"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estrial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  <a:rtl val="0"/>
              </a:rPr>
              <a:t>‹#›</a:t>
            </a:fld>
            <a:endParaRPr lang="en-US"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estrial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  <a:rtl val="0"/>
              </a:rPr>
              <a:t>‹#›</a:t>
            </a:fld>
            <a:endParaRPr lang="en-US"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Questrial"/>
              <a:buNone/>
              <a:defRPr/>
            </a:lvl1pPr>
            <a:lvl2pPr marL="457200" indent="0" rtl="0">
              <a:spcBef>
                <a:spcPts val="0"/>
              </a:spcBef>
              <a:buFont typeface="Questrial"/>
              <a:buNone/>
              <a:defRPr/>
            </a:lvl2pPr>
            <a:lvl3pPr marL="914400" indent="0" rtl="0">
              <a:spcBef>
                <a:spcPts val="0"/>
              </a:spcBef>
              <a:buFont typeface="Questrial"/>
              <a:buNone/>
              <a:defRPr/>
            </a:lvl3pPr>
            <a:lvl4pPr marL="1371600" indent="0" rtl="0">
              <a:spcBef>
                <a:spcPts val="0"/>
              </a:spcBef>
              <a:buFont typeface="Questrial"/>
              <a:buNone/>
              <a:defRPr/>
            </a:lvl4pPr>
            <a:lvl5pPr marL="1828800" indent="0" rtl="0">
              <a:spcBef>
                <a:spcPts val="0"/>
              </a:spcBef>
              <a:buFont typeface="Questrial"/>
              <a:buNone/>
              <a:defRPr/>
            </a:lvl5pPr>
            <a:lvl6pPr marL="2286000" indent="0" rtl="0">
              <a:spcBef>
                <a:spcPts val="0"/>
              </a:spcBef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estrial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  <a:rtl val="0"/>
              </a:rPr>
              <a:t>‹#›</a:t>
            </a:fld>
            <a:endParaRPr lang="en-US"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Questrial"/>
              <a:buNone/>
              <a:defRPr/>
            </a:lvl1pPr>
            <a:lvl2pPr marL="457200" indent="0" rtl="0">
              <a:spcBef>
                <a:spcPts val="0"/>
              </a:spcBef>
              <a:buFont typeface="Questrial"/>
              <a:buNone/>
              <a:defRPr/>
            </a:lvl2pPr>
            <a:lvl3pPr marL="914400" indent="0" rtl="0">
              <a:spcBef>
                <a:spcPts val="0"/>
              </a:spcBef>
              <a:buFont typeface="Questrial"/>
              <a:buNone/>
              <a:defRPr/>
            </a:lvl3pPr>
            <a:lvl4pPr marL="1371600" indent="0" rtl="0">
              <a:spcBef>
                <a:spcPts val="0"/>
              </a:spcBef>
              <a:buFont typeface="Questrial"/>
              <a:buNone/>
              <a:defRPr/>
            </a:lvl4pPr>
            <a:lvl5pPr marL="1828800" indent="0" rtl="0">
              <a:spcBef>
                <a:spcPts val="0"/>
              </a:spcBef>
              <a:buFont typeface="Questrial"/>
              <a:buNone/>
              <a:defRPr/>
            </a:lvl5pPr>
            <a:lvl6pPr marL="2286000" indent="0" rtl="0">
              <a:spcBef>
                <a:spcPts val="0"/>
              </a:spcBef>
              <a:buFont typeface="Questrial"/>
              <a:buNone/>
              <a:defRPr/>
            </a:lvl6pPr>
            <a:lvl7pPr marL="2743200" indent="0" rtl="0">
              <a:spcBef>
                <a:spcPts val="0"/>
              </a:spcBef>
              <a:buFont typeface="Questrial"/>
              <a:buNone/>
              <a:defRPr/>
            </a:lvl7pPr>
            <a:lvl8pPr marL="3200400" indent="0" rtl="0">
              <a:spcBef>
                <a:spcPts val="0"/>
              </a:spcBef>
              <a:buFont typeface="Questrial"/>
              <a:buNone/>
              <a:defRPr/>
            </a:lvl8pPr>
            <a:lvl9pPr marL="3657600" indent="0" rtl="0">
              <a:spcBef>
                <a:spcPts val="0"/>
              </a:spcBef>
              <a:buFont typeface="Questrial"/>
              <a:buNone/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estrial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  <a:rtl val="0"/>
              </a:rPr>
              <a:t>‹#›</a:t>
            </a:fld>
            <a:endParaRPr lang="en-US"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 rot="5400000">
            <a:off x="2309017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50800" algn="l" rtl="0">
              <a:spcBef>
                <a:spcPts val="640"/>
              </a:spcBef>
              <a:buClr>
                <a:schemeClr val="lt1"/>
              </a:buClr>
              <a:buFont typeface="Arial"/>
              <a:buChar char="•"/>
              <a:defRPr/>
            </a:lvl1pPr>
            <a:lvl2pPr marL="742950" indent="-19050" algn="l" rtl="0">
              <a:spcBef>
                <a:spcPts val="560"/>
              </a:spcBef>
              <a:buClr>
                <a:schemeClr val="lt1"/>
              </a:buClr>
              <a:buFont typeface="Arial"/>
              <a:buChar char="–"/>
              <a:defRPr/>
            </a:lvl2pPr>
            <a:lvl3pPr marL="1143000" indent="12700" algn="l" rtl="0">
              <a:spcBef>
                <a:spcPts val="480"/>
              </a:spcBef>
              <a:buClr>
                <a:schemeClr val="lt1"/>
              </a:buClr>
              <a:buFont typeface="Arial"/>
              <a:buChar char="•"/>
              <a:defRPr/>
            </a:lvl3pPr>
            <a:lvl4pPr marL="16002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–"/>
              <a:defRPr/>
            </a:lvl4pPr>
            <a:lvl5pPr marL="20574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»"/>
              <a:defRPr/>
            </a:lvl5pPr>
            <a:lvl6pPr marL="25146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6pPr>
            <a:lvl7pPr marL="29718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7pPr>
            <a:lvl8pPr marL="34290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8pPr>
            <a:lvl9pPr marL="38862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estrial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  <a:rtl val="0"/>
              </a:rPr>
              <a:t>‹#›</a:t>
            </a:fld>
            <a:endParaRPr lang="en-US"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 rot="5400000">
            <a:off x="4732336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 rot="5400000">
            <a:off x="541336" y="190500"/>
            <a:ext cx="5851525" cy="6019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50800" algn="l" rtl="0">
              <a:spcBef>
                <a:spcPts val="640"/>
              </a:spcBef>
              <a:buClr>
                <a:schemeClr val="lt1"/>
              </a:buClr>
              <a:buFont typeface="Arial"/>
              <a:buChar char="•"/>
              <a:defRPr/>
            </a:lvl1pPr>
            <a:lvl2pPr marL="742950" indent="-19050" algn="l" rtl="0">
              <a:spcBef>
                <a:spcPts val="560"/>
              </a:spcBef>
              <a:buClr>
                <a:schemeClr val="lt1"/>
              </a:buClr>
              <a:buFont typeface="Arial"/>
              <a:buChar char="–"/>
              <a:defRPr/>
            </a:lvl2pPr>
            <a:lvl3pPr marL="1143000" indent="12700" algn="l" rtl="0">
              <a:spcBef>
                <a:spcPts val="480"/>
              </a:spcBef>
              <a:buClr>
                <a:schemeClr val="lt1"/>
              </a:buClr>
              <a:buFont typeface="Arial"/>
              <a:buChar char="•"/>
              <a:defRPr/>
            </a:lvl3pPr>
            <a:lvl4pPr marL="16002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–"/>
              <a:defRPr/>
            </a:lvl4pPr>
            <a:lvl5pPr marL="20574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»"/>
              <a:defRPr/>
            </a:lvl5pPr>
            <a:lvl6pPr marL="25146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6pPr>
            <a:lvl7pPr marL="29718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7pPr>
            <a:lvl8pPr marL="34290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8pPr>
            <a:lvl9pPr marL="3886200" indent="-127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743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657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estrial"/>
              <a:buNone/>
            </a:pPr>
            <a:fld id="{00000000-1234-1234-1234-123412341234}" type="slidenum">
              <a:rPr lang="en-US" sz="1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  <a:rtl val="0"/>
              </a:rPr>
              <a:t>‹#›</a:t>
            </a:fld>
            <a:endParaRPr lang="en-US"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  <a:rtl val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50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742950" marR="0" indent="-190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–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127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12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–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12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»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12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12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12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12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Char char="•"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chemeClr val="tx1">
              <a:lumMod val="85000"/>
              <a:lumOff val="15000"/>
            </a:schemeClr>
          </a:solidFill>
          <a:latin typeface="Century Gothic" panose="020B0502020202020204" pitchFamily="34" charset="0"/>
          <a:ea typeface="Century Gothic" panose="020B0502020202020204" pitchFamily="34" charset="0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chemeClr val="tx1">
              <a:lumMod val="85000"/>
              <a:lumOff val="15000"/>
            </a:schemeClr>
          </a:solidFill>
          <a:latin typeface="Century Gothic" panose="020B0502020202020204" pitchFamily="34" charset="0"/>
          <a:ea typeface="Century Gothic" panose="020B0502020202020204" pitchFamily="34" charset="0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pb\Desktop\Dropbox\Working Drafts\CAP STT Photos\DSC05423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hape 78"/>
          <p:cNvSpPr txBox="1">
            <a:spLocks noGrp="1"/>
          </p:cNvSpPr>
          <p:nvPr>
            <p:ph type="ctrTitle"/>
          </p:nvPr>
        </p:nvSpPr>
        <p:spPr>
          <a:xfrm>
            <a:off x="266700" y="3829049"/>
            <a:ext cx="4495800" cy="277971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/>
            </a:r>
            <a:b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Treat</a:t>
            </a:r>
            <a:r>
              <a:rPr lang="en-US" sz="36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®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/>
            </a:r>
            <a:b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Case 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for </a:t>
            </a:r>
            <a:r>
              <a:rPr lang="en-US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Support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pic>
        <p:nvPicPr>
          <p:cNvPr id="8" name="Picture 2" descr="http://foundation.cap.org/wp-content/uploads/2015/09/foundation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613" y="5799137"/>
            <a:ext cx="3355975" cy="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20293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5"/>
          <p:cNvSpPr txBox="1">
            <a:spLocks/>
          </p:cNvSpPr>
          <p:nvPr/>
        </p:nvSpPr>
        <p:spPr>
          <a:xfrm>
            <a:off x="609600" y="638696"/>
            <a:ext cx="7924800" cy="5304904"/>
          </a:xfrm>
          <a:prstGeom prst="rect">
            <a:avLst/>
          </a:prstGeom>
          <a:noFill/>
          <a:ln w="57150">
            <a:solidFill>
              <a:srgbClr val="8DC63F"/>
            </a:solidFill>
            <a:prstDash val="dash"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No woman in America </a:t>
            </a:r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should die from </a:t>
            </a:r>
            <a:r>
              <a:rPr lang="en-US" sz="7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undiagnosed</a:t>
            </a: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/>
            </a:r>
            <a:b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cervical </a:t>
            </a: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or breast cancer.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11284" y="1897422"/>
            <a:ext cx="8443876" cy="1377338"/>
            <a:chOff x="311284" y="685798"/>
            <a:chExt cx="8443876" cy="1377338"/>
          </a:xfrm>
        </p:grpSpPr>
        <p:sp>
          <p:nvSpPr>
            <p:cNvPr id="12" name="Shape 78"/>
            <p:cNvSpPr txBox="1">
              <a:spLocks/>
            </p:cNvSpPr>
            <p:nvPr/>
          </p:nvSpPr>
          <p:spPr>
            <a:xfrm>
              <a:off x="457200" y="685800"/>
              <a:ext cx="8229600" cy="1377336"/>
            </a:xfrm>
            <a:prstGeom prst="rect">
              <a:avLst/>
            </a:prstGeom>
            <a:solidFill>
              <a:srgbClr val="8DC63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>
                <a:buSzPct val="25000"/>
              </a:pPr>
              <a:endPara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6" name="Shape 85"/>
            <p:cNvSpPr txBox="1">
              <a:spLocks/>
            </p:cNvSpPr>
            <p:nvPr/>
          </p:nvSpPr>
          <p:spPr>
            <a:xfrm>
              <a:off x="311284" y="685798"/>
              <a:ext cx="2986077" cy="1377337"/>
            </a:xfrm>
            <a:prstGeom prst="rect">
              <a:avLst/>
            </a:prstGeom>
            <a:noFill/>
            <a:ln>
              <a:noFill/>
            </a:ln>
          </p:spPr>
          <p:txBody>
            <a:bodyPr lIns="274320" tIns="45700" rIns="274320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 algn="r">
                <a:lnSpc>
                  <a:spcPct val="115000"/>
                </a:lnSpc>
                <a:buClr>
                  <a:schemeClr val="dk1"/>
                </a:buClr>
                <a:buSzPct val="30555"/>
              </a:pPr>
              <a:r>
                <a: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charset="0"/>
                  <a:ea typeface="Questrial"/>
                  <a:cs typeface="Questrial"/>
                  <a:sym typeface="Questrial"/>
                </a:rPr>
                <a:t>African American women are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" name="Shape 85"/>
            <p:cNvSpPr txBox="1">
              <a:spLocks/>
            </p:cNvSpPr>
            <p:nvPr/>
          </p:nvSpPr>
          <p:spPr>
            <a:xfrm>
              <a:off x="5769083" y="685798"/>
              <a:ext cx="2986077" cy="1377337"/>
            </a:xfrm>
            <a:prstGeom prst="rect">
              <a:avLst/>
            </a:prstGeom>
            <a:noFill/>
            <a:ln>
              <a:noFill/>
            </a:ln>
          </p:spPr>
          <p:txBody>
            <a:bodyPr lIns="274320" tIns="45700" rIns="274320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 algn="l">
                <a:lnSpc>
                  <a:spcPct val="115000"/>
                </a:lnSpc>
                <a:buClr>
                  <a:schemeClr val="dk1"/>
                </a:buClr>
                <a:buSzPct val="30555"/>
              </a:pPr>
              <a:r>
                <a: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charset="0"/>
                  <a:ea typeface="Questrial"/>
                  <a:cs typeface="Questrial"/>
                  <a:sym typeface="Questrial"/>
                </a:rPr>
                <a:t>more likely to die of breast cancer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" name="Shape 115"/>
            <p:cNvSpPr txBox="1">
              <a:spLocks/>
            </p:cNvSpPr>
            <p:nvPr/>
          </p:nvSpPr>
          <p:spPr>
            <a:xfrm>
              <a:off x="2923319" y="685799"/>
              <a:ext cx="3297362" cy="137733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 lvl="0">
                <a:lnSpc>
                  <a:spcPct val="115000"/>
                </a:lnSpc>
                <a:buClr>
                  <a:schemeClr val="dk1"/>
                </a:buClr>
                <a:buSzPct val="45833"/>
              </a:pPr>
              <a:r>
                <a:rPr lang="en-US" sz="115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charset="0"/>
                  <a:sym typeface="Questrial"/>
                </a:rPr>
                <a:t>40%</a:t>
              </a:r>
              <a:endParaRPr lang="en-US" sz="6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11284" y="3519590"/>
            <a:ext cx="8443876" cy="1377337"/>
            <a:chOff x="311284" y="2918639"/>
            <a:chExt cx="8443876" cy="1377337"/>
          </a:xfrm>
        </p:grpSpPr>
        <p:sp>
          <p:nvSpPr>
            <p:cNvPr id="13" name="Shape 78"/>
            <p:cNvSpPr txBox="1">
              <a:spLocks/>
            </p:cNvSpPr>
            <p:nvPr/>
          </p:nvSpPr>
          <p:spPr>
            <a:xfrm>
              <a:off x="457200" y="2918640"/>
              <a:ext cx="8229600" cy="1377336"/>
            </a:xfrm>
            <a:prstGeom prst="rect">
              <a:avLst/>
            </a:prstGeom>
            <a:solidFill>
              <a:srgbClr val="F1AE2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>
                <a:buSzPct val="25000"/>
              </a:pPr>
              <a:endPara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" name="Shape 85"/>
            <p:cNvSpPr txBox="1">
              <a:spLocks/>
            </p:cNvSpPr>
            <p:nvPr/>
          </p:nvSpPr>
          <p:spPr>
            <a:xfrm>
              <a:off x="311284" y="2918639"/>
              <a:ext cx="2986077" cy="1377337"/>
            </a:xfrm>
            <a:prstGeom prst="rect">
              <a:avLst/>
            </a:prstGeom>
            <a:noFill/>
            <a:ln>
              <a:noFill/>
            </a:ln>
          </p:spPr>
          <p:txBody>
            <a:bodyPr lIns="274320" tIns="45700" rIns="274320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 algn="r">
                <a:lnSpc>
                  <a:spcPct val="115000"/>
                </a:lnSpc>
                <a:buClr>
                  <a:schemeClr val="dk1"/>
                </a:buClr>
                <a:buSzPct val="30555"/>
              </a:pPr>
              <a:r>
                <a: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charset="0"/>
                  <a:ea typeface="Questrial"/>
                  <a:cs typeface="Questrial"/>
                  <a:sym typeface="Questrial"/>
                </a:rPr>
                <a:t>Latina women are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" name="Shape 85"/>
            <p:cNvSpPr txBox="1">
              <a:spLocks/>
            </p:cNvSpPr>
            <p:nvPr/>
          </p:nvSpPr>
          <p:spPr>
            <a:xfrm>
              <a:off x="5769083" y="2918639"/>
              <a:ext cx="2986077" cy="1377337"/>
            </a:xfrm>
            <a:prstGeom prst="rect">
              <a:avLst/>
            </a:prstGeom>
            <a:noFill/>
            <a:ln>
              <a:noFill/>
            </a:ln>
          </p:spPr>
          <p:txBody>
            <a:bodyPr lIns="274320" tIns="45700" rIns="274320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 algn="l">
                <a:lnSpc>
                  <a:spcPct val="115000"/>
                </a:lnSpc>
                <a:buClr>
                  <a:schemeClr val="dk1"/>
                </a:buClr>
                <a:buSzPct val="30555"/>
              </a:pPr>
              <a:r>
                <a: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charset="0"/>
                  <a:ea typeface="Questrial"/>
                  <a:cs typeface="Questrial"/>
                  <a:sym typeface="Questrial"/>
                </a:rPr>
                <a:t>more likely to develop cervical cancer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" name="Shape 115"/>
            <p:cNvSpPr txBox="1">
              <a:spLocks/>
            </p:cNvSpPr>
            <p:nvPr/>
          </p:nvSpPr>
          <p:spPr>
            <a:xfrm>
              <a:off x="2923319" y="2918640"/>
              <a:ext cx="3297362" cy="137733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 lvl="0">
                <a:lnSpc>
                  <a:spcPct val="115000"/>
                </a:lnSpc>
                <a:buClr>
                  <a:schemeClr val="dk1"/>
                </a:buClr>
                <a:buSzPct val="45833"/>
              </a:pPr>
              <a:r>
                <a:rPr lang="en-US" sz="115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charset="0"/>
                  <a:sym typeface="Questrial"/>
                </a:rPr>
                <a:t>60%</a:t>
              </a:r>
              <a:endParaRPr lang="en-US" sz="6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11284" y="5141756"/>
            <a:ext cx="8443876" cy="1387060"/>
            <a:chOff x="311284" y="5141756"/>
            <a:chExt cx="8443876" cy="1387060"/>
          </a:xfrm>
        </p:grpSpPr>
        <p:sp>
          <p:nvSpPr>
            <p:cNvPr id="15" name="Shape 78"/>
            <p:cNvSpPr txBox="1">
              <a:spLocks/>
            </p:cNvSpPr>
            <p:nvPr/>
          </p:nvSpPr>
          <p:spPr>
            <a:xfrm>
              <a:off x="457200" y="5141756"/>
              <a:ext cx="8229600" cy="1377336"/>
            </a:xfrm>
            <a:prstGeom prst="rect">
              <a:avLst/>
            </a:prstGeom>
            <a:solidFill>
              <a:srgbClr val="E64097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>
                <a:buSzPct val="25000"/>
              </a:pPr>
              <a:endPara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" name="Shape 85"/>
            <p:cNvSpPr txBox="1">
              <a:spLocks/>
            </p:cNvSpPr>
            <p:nvPr/>
          </p:nvSpPr>
          <p:spPr>
            <a:xfrm>
              <a:off x="311284" y="5151479"/>
              <a:ext cx="2986077" cy="1377337"/>
            </a:xfrm>
            <a:prstGeom prst="rect">
              <a:avLst/>
            </a:prstGeom>
            <a:noFill/>
            <a:ln>
              <a:noFill/>
            </a:ln>
          </p:spPr>
          <p:txBody>
            <a:bodyPr lIns="274320" tIns="45700" rIns="274320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 algn="r">
                <a:lnSpc>
                  <a:spcPct val="115000"/>
                </a:lnSpc>
                <a:buClr>
                  <a:schemeClr val="dk1"/>
                </a:buClr>
                <a:buSzPct val="30555"/>
              </a:pPr>
              <a:r>
                <a: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charset="0"/>
                  <a:ea typeface="Questrial"/>
                  <a:cs typeface="Questrial"/>
                  <a:sym typeface="Questrial"/>
                </a:rPr>
                <a:t>Vietnamese American women are 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6" name="Shape 85"/>
            <p:cNvSpPr txBox="1">
              <a:spLocks/>
            </p:cNvSpPr>
            <p:nvPr/>
          </p:nvSpPr>
          <p:spPr>
            <a:xfrm>
              <a:off x="5769083" y="5151479"/>
              <a:ext cx="2986077" cy="1377337"/>
            </a:xfrm>
            <a:prstGeom prst="rect">
              <a:avLst/>
            </a:prstGeom>
            <a:noFill/>
            <a:ln>
              <a:noFill/>
            </a:ln>
          </p:spPr>
          <p:txBody>
            <a:bodyPr lIns="274320" tIns="45700" rIns="274320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 algn="l">
                <a:lnSpc>
                  <a:spcPct val="115000"/>
                </a:lnSpc>
                <a:buClr>
                  <a:schemeClr val="dk1"/>
                </a:buClr>
                <a:buSzPct val="30555"/>
              </a:pPr>
              <a:r>
                <a: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charset="0"/>
                  <a:ea typeface="Questrial"/>
                  <a:cs typeface="Questrial"/>
                  <a:sym typeface="Questrial"/>
                </a:rPr>
                <a:t>more likely to develop cervical cancer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" name="Shape 115"/>
            <p:cNvSpPr txBox="1">
              <a:spLocks/>
            </p:cNvSpPr>
            <p:nvPr/>
          </p:nvSpPr>
          <p:spPr>
            <a:xfrm>
              <a:off x="2923319" y="5151480"/>
              <a:ext cx="3297362" cy="137733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Quest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L="0" marR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  <a:lvl3pPr marL="0" marR="0" indent="0" algn="l" rtl="0">
                <a:spcBef>
                  <a:spcPts val="0"/>
                </a:spcBef>
                <a:defRPr sz="1800" b="0" i="0" u="none" strike="noStrike" cap="none" baseline="0"/>
              </a:lvl3pPr>
              <a:lvl4pPr marL="0" marR="0" indent="0" algn="l" rtl="0">
                <a:spcBef>
                  <a:spcPts val="0"/>
                </a:spcBef>
                <a:defRPr sz="1800" b="0" i="0" u="none" strike="noStrike" cap="none" baseline="0"/>
              </a:lvl4pPr>
              <a:lvl5pPr marL="0" marR="0" indent="0" algn="l" rtl="0">
                <a:spcBef>
                  <a:spcPts val="0"/>
                </a:spcBef>
                <a:defRPr sz="1800" b="0" i="0" u="none" strike="noStrike" cap="none" baseline="0"/>
              </a:lvl5pPr>
              <a:lvl6pPr marL="0" marR="0" indent="0" algn="l" rtl="0">
                <a:spcBef>
                  <a:spcPts val="0"/>
                </a:spcBef>
                <a:defRPr sz="1800" b="0" i="0" u="none" strike="noStrike" cap="none" baseline="0"/>
              </a:lvl6pPr>
              <a:lvl7pPr marL="0" marR="0" indent="0" algn="l" rtl="0">
                <a:spcBef>
                  <a:spcPts val="0"/>
                </a:spcBef>
                <a:defRPr sz="1800" b="0" i="0" u="none" strike="noStrike" cap="none" baseline="0"/>
              </a:lvl7pPr>
              <a:lvl8pPr marL="0" marR="0" indent="0" algn="l" rtl="0">
                <a:spcBef>
                  <a:spcPts val="0"/>
                </a:spcBef>
                <a:defRPr sz="1800" b="0" i="0" u="none" strike="noStrike" cap="none" baseline="0"/>
              </a:lvl8pPr>
              <a:lvl9pPr marL="0" marR="0" indent="0" algn="l" rtl="0">
                <a:spcBef>
                  <a:spcPts val="0"/>
                </a:spcBef>
                <a:defRPr sz="1800" b="0" i="0" u="none" strike="noStrike" cap="none" baseline="0"/>
              </a:lvl9pPr>
            </a:lstStyle>
            <a:p>
              <a:pPr lvl="0">
                <a:lnSpc>
                  <a:spcPct val="115000"/>
                </a:lnSpc>
                <a:buClr>
                  <a:schemeClr val="dk1"/>
                </a:buClr>
                <a:buSzPct val="45833"/>
              </a:pPr>
              <a:r>
                <a:rPr lang="en-US" sz="115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charset="0"/>
                  <a:sym typeface="Questrial"/>
                </a:rPr>
                <a:t>5x</a:t>
              </a:r>
              <a:endParaRPr lang="en-US" sz="6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endParaRPr>
            </a:p>
          </p:txBody>
        </p:sp>
      </p:grpSp>
      <p:sp>
        <p:nvSpPr>
          <p:cNvPr id="19" name="Shape 78"/>
          <p:cNvSpPr txBox="1">
            <a:spLocks/>
          </p:cNvSpPr>
          <p:nvPr/>
        </p:nvSpPr>
        <p:spPr>
          <a:xfrm>
            <a:off x="457200" y="228600"/>
            <a:ext cx="8229600" cy="1457324"/>
          </a:xfrm>
          <a:prstGeom prst="rect">
            <a:avLst/>
          </a:prstGeom>
          <a:solidFill>
            <a:srgbClr val="E64097"/>
          </a:solidFill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buSzPct val="25000"/>
            </a:pP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Where Women’s Cancer</a:t>
            </a:r>
            <a:b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Risk Lives in America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76159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pb\Desktop\Dropbox\Working Drafts\CAP STT Photos\DSC0977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2700"/>
            <a:ext cx="9144000" cy="688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hape 85"/>
          <p:cNvSpPr txBox="1">
            <a:spLocks/>
          </p:cNvSpPr>
          <p:nvPr/>
        </p:nvSpPr>
        <p:spPr>
          <a:xfrm flipH="1">
            <a:off x="-971550" y="4629150"/>
            <a:ext cx="9505950" cy="13716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629150"/>
            <a:ext cx="9296400" cy="137160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274320" tIns="274320" rIns="274320" bIns="274320" rtlCol="0" anchor="ctr">
            <a:noAutofit/>
          </a:bodyPr>
          <a:lstStyle/>
          <a:p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This is why America’s pathologists</a:t>
            </a:r>
            <a:b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created the </a:t>
            </a:r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program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332246164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85"/>
          <p:cNvSpPr txBox="1">
            <a:spLocks/>
          </p:cNvSpPr>
          <p:nvPr/>
        </p:nvSpPr>
        <p:spPr>
          <a:xfrm flipH="1">
            <a:off x="-819150" y="3265912"/>
            <a:ext cx="9447894" cy="1032208"/>
          </a:xfrm>
          <a:prstGeom prst="parallelogram">
            <a:avLst>
              <a:gd name="adj" fmla="val 54529"/>
            </a:avLst>
          </a:prstGeom>
          <a:solidFill>
            <a:srgbClr val="8DC63F"/>
          </a:solidFill>
          <a:ln>
            <a:solidFill>
              <a:schemeClr val="bg1"/>
            </a:solidFill>
          </a:ln>
        </p:spPr>
        <p:txBody>
          <a:bodyPr lIns="274320" tIns="91440" rIns="182880" bIns="9144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rgbClr val="000000"/>
              </a:buClr>
              <a:buSzPct val="30555"/>
            </a:pPr>
            <a:r>
              <a:rPr lang="en-US" sz="2800" b="1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Save </a:t>
            </a:r>
            <a:r>
              <a:rPr lang="en-US" sz="2800" b="1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 Women’s Lives </a:t>
            </a:r>
            <a:r>
              <a:rPr lang="en-US" sz="20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from preventable cancers</a:t>
            </a:r>
            <a:endParaRPr lang="en-US" sz="2800" spc="-1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4" name="Shape 85"/>
          <p:cNvSpPr txBox="1">
            <a:spLocks/>
          </p:cNvSpPr>
          <p:nvPr/>
        </p:nvSpPr>
        <p:spPr>
          <a:xfrm flipH="1">
            <a:off x="-819150" y="4383651"/>
            <a:ext cx="9639300" cy="1032208"/>
          </a:xfrm>
          <a:prstGeom prst="parallelogram">
            <a:avLst>
              <a:gd name="adj" fmla="val 54529"/>
            </a:avLst>
          </a:prstGeom>
          <a:solidFill>
            <a:srgbClr val="F1AE2F"/>
          </a:solidFill>
          <a:ln>
            <a:solidFill>
              <a:schemeClr val="bg1"/>
            </a:solidFill>
          </a:ln>
        </p:spPr>
        <p:txBody>
          <a:bodyPr lIns="274320" tIns="91440" rIns="182880" bIns="9144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rgbClr val="000000"/>
              </a:buClr>
              <a:buSzPct val="30555"/>
            </a:pPr>
            <a:r>
              <a:rPr lang="en-US" sz="2800" b="1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Empower </a:t>
            </a:r>
            <a:r>
              <a:rPr lang="en-US" sz="2800" b="1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Families </a:t>
            </a:r>
            <a:r>
              <a:rPr lang="en-US" sz="20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through preventive health </a:t>
            </a:r>
            <a:r>
              <a:rPr lang="en-US" sz="2000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care</a:t>
            </a:r>
          </a:p>
        </p:txBody>
      </p:sp>
      <p:sp>
        <p:nvSpPr>
          <p:cNvPr id="5" name="Shape 85"/>
          <p:cNvSpPr txBox="1">
            <a:spLocks/>
          </p:cNvSpPr>
          <p:nvPr/>
        </p:nvSpPr>
        <p:spPr>
          <a:xfrm flipH="1">
            <a:off x="-819150" y="5501391"/>
            <a:ext cx="9772650" cy="1032208"/>
          </a:xfrm>
          <a:prstGeom prst="parallelogram">
            <a:avLst>
              <a:gd name="adj" fmla="val 52683"/>
            </a:avLst>
          </a:prstGeom>
          <a:solidFill>
            <a:srgbClr val="E64097"/>
          </a:solidFill>
          <a:ln>
            <a:solidFill>
              <a:schemeClr val="bg1"/>
            </a:solidFill>
          </a:ln>
        </p:spPr>
        <p:txBody>
          <a:bodyPr lIns="274320" tIns="91440" rIns="182880" bIns="9144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rgbClr val="000000"/>
              </a:buClr>
              <a:buSzPct val="30555"/>
            </a:pPr>
            <a:r>
              <a:rPr lang="en-US" sz="2800" b="1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Connect Communities </a:t>
            </a:r>
            <a:r>
              <a:rPr lang="en-US" sz="20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with their health care providers</a:t>
            </a:r>
            <a:endParaRPr lang="en-US" sz="2000" spc="-1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0" name="Shape 95"/>
          <p:cNvSpPr txBox="1">
            <a:spLocks/>
          </p:cNvSpPr>
          <p:nvPr/>
        </p:nvSpPr>
        <p:spPr>
          <a:xfrm>
            <a:off x="324756" y="190500"/>
            <a:ext cx="8494488" cy="2933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  <a:buFont typeface="Arial"/>
              <a:buNone/>
            </a:pP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brings the </a:t>
            </a:r>
            <a:endParaRPr lang="en-US" sz="40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  <a:buFont typeface="Arial"/>
              <a:buNone/>
            </a:pP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power of diagnostic medicine</a:t>
            </a:r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/>
            </a:r>
            <a:b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to </a:t>
            </a: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underserved communities</a:t>
            </a:r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/>
            </a:r>
            <a:b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in order to</a:t>
            </a:r>
          </a:p>
        </p:txBody>
      </p:sp>
    </p:spTree>
    <p:extLst>
      <p:ext uri="{BB962C8B-B14F-4D97-AF65-F5344CB8AC3E}">
        <p14:creationId xmlns:p14="http://schemas.microsoft.com/office/powerpoint/2010/main" val="2766195870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5"/>
          <p:cNvSpPr txBox="1">
            <a:spLocks/>
          </p:cNvSpPr>
          <p:nvPr/>
        </p:nvSpPr>
        <p:spPr>
          <a:xfrm>
            <a:off x="609600" y="410096"/>
            <a:ext cx="7924800" cy="5762104"/>
          </a:xfrm>
          <a:prstGeom prst="rect">
            <a:avLst/>
          </a:prstGeom>
          <a:noFill/>
          <a:ln w="57150">
            <a:solidFill>
              <a:srgbClr val="8DC63F"/>
            </a:solidFill>
            <a:prstDash val="dash"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buClr>
                <a:schemeClr val="dk1"/>
              </a:buClr>
              <a:buSzPct val="30555"/>
            </a:pP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 has met the highest standards of </a:t>
            </a:r>
            <a:r>
              <a:rPr 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quality and impact</a:t>
            </a: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.</a:t>
            </a:r>
          </a:p>
          <a:p>
            <a:pPr>
              <a:buClr>
                <a:schemeClr val="dk1"/>
              </a:buClr>
              <a:buSzPct val="30555"/>
            </a:pPr>
            <a:endParaRPr lang="en-US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>
              <a:buClr>
                <a:schemeClr val="dk1"/>
              </a:buClr>
              <a:buSzPct val="30555"/>
            </a:pP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Now, it’s time to take this life-saving program</a:t>
            </a:r>
            <a:b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to the next level</a:t>
            </a: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.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653778513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SC076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71502" y="1"/>
            <a:ext cx="102870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hape 95"/>
          <p:cNvSpPr txBox="1">
            <a:spLocks/>
          </p:cNvSpPr>
          <p:nvPr/>
        </p:nvSpPr>
        <p:spPr>
          <a:xfrm>
            <a:off x="2971799" y="4686300"/>
            <a:ext cx="5448301" cy="1676400"/>
          </a:xfrm>
          <a:prstGeom prst="rect">
            <a:avLst/>
          </a:prstGeom>
          <a:solidFill>
            <a:schemeClr val="bg1"/>
          </a:solidFill>
          <a:ln w="57150">
            <a:solidFill>
              <a:srgbClr val="8DC63F"/>
            </a:solidFill>
            <a:prstDash val="dash"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SzPct val="30555"/>
              <a:buFont typeface="Arial"/>
              <a:buNone/>
            </a:pPr>
            <a:r>
              <a:rPr lang="en-US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What is</a:t>
            </a:r>
            <a:br>
              <a:rPr lang="en-US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Treat?</a:t>
            </a:r>
            <a:endParaRPr lang="en-US" sz="3200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196696173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DSC028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33767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hape 78"/>
          <p:cNvSpPr txBox="1">
            <a:spLocks/>
          </p:cNvSpPr>
          <p:nvPr/>
        </p:nvSpPr>
        <p:spPr>
          <a:xfrm>
            <a:off x="257636" y="255494"/>
            <a:ext cx="4452097" cy="1287556"/>
          </a:xfrm>
          <a:prstGeom prst="rect">
            <a:avLst/>
          </a:prstGeom>
          <a:solidFill>
            <a:srgbClr val="8DC63F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buSzPct val="25000"/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Every </a:t>
            </a: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offers:</a:t>
            </a:r>
            <a:endParaRPr lang="en-US" sz="2000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0" name="Shape 85"/>
          <p:cNvSpPr txBox="1">
            <a:spLocks/>
          </p:cNvSpPr>
          <p:nvPr/>
        </p:nvSpPr>
        <p:spPr>
          <a:xfrm flipH="1">
            <a:off x="-704850" y="3226041"/>
            <a:ext cx="5414583" cy="1032208"/>
          </a:xfrm>
          <a:prstGeom prst="parallelogram">
            <a:avLst>
              <a:gd name="adj" fmla="val 54529"/>
            </a:avLst>
          </a:prstGeom>
          <a:solidFill>
            <a:srgbClr val="8DC63F"/>
          </a:solidFill>
          <a:ln>
            <a:noFill/>
          </a:ln>
        </p:spPr>
        <p:txBody>
          <a:bodyPr lIns="274320" tIns="91440" rIns="182880" bIns="9144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buSzPct val="25000"/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Cervical and breast cancer screening</a:t>
            </a:r>
          </a:p>
        </p:txBody>
      </p:sp>
      <p:sp>
        <p:nvSpPr>
          <p:cNvPr id="16" name="Shape 85"/>
          <p:cNvSpPr txBox="1">
            <a:spLocks/>
          </p:cNvSpPr>
          <p:nvPr/>
        </p:nvSpPr>
        <p:spPr>
          <a:xfrm flipH="1">
            <a:off x="-704850" y="5461241"/>
            <a:ext cx="5600700" cy="1032208"/>
          </a:xfrm>
          <a:prstGeom prst="parallelogram">
            <a:avLst>
              <a:gd name="adj" fmla="val 52683"/>
            </a:avLst>
          </a:prstGeom>
          <a:solidFill>
            <a:srgbClr val="E64097"/>
          </a:solidFill>
          <a:ln>
            <a:noFill/>
          </a:ln>
        </p:spPr>
        <p:txBody>
          <a:bodyPr lIns="274320" tIns="91440" rIns="182880" bIns="9144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buSzPct val="25000"/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Follow-up care</a:t>
            </a:r>
          </a:p>
        </p:txBody>
      </p:sp>
      <p:sp>
        <p:nvSpPr>
          <p:cNvPr id="18" name="Shape 85"/>
          <p:cNvSpPr txBox="1">
            <a:spLocks/>
          </p:cNvSpPr>
          <p:nvPr/>
        </p:nvSpPr>
        <p:spPr>
          <a:xfrm flipH="1">
            <a:off x="-704850" y="4343641"/>
            <a:ext cx="5524277" cy="1032208"/>
          </a:xfrm>
          <a:prstGeom prst="parallelogram">
            <a:avLst>
              <a:gd name="adj" fmla="val 54529"/>
            </a:avLst>
          </a:prstGeom>
          <a:solidFill>
            <a:srgbClr val="F1AE2F"/>
          </a:solidFill>
          <a:ln>
            <a:noFill/>
          </a:ln>
        </p:spPr>
        <p:txBody>
          <a:bodyPr lIns="274320" tIns="91440" rIns="182880" bIns="9144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rgbClr val="000000"/>
              </a:buClr>
              <a:buSzPct val="30555"/>
            </a:pPr>
            <a:r>
              <a:rPr lang="en-US" sz="2800" b="1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Same-day results</a:t>
            </a:r>
          </a:p>
        </p:txBody>
      </p:sp>
      <p:sp>
        <p:nvSpPr>
          <p:cNvPr id="20" name="Shape 85"/>
          <p:cNvSpPr txBox="1">
            <a:spLocks/>
          </p:cNvSpPr>
          <p:nvPr/>
        </p:nvSpPr>
        <p:spPr>
          <a:xfrm>
            <a:off x="6305550" y="5086350"/>
            <a:ext cx="2343150" cy="1569283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50 – 150 Women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884755374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8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SC080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573" y="1981200"/>
            <a:ext cx="1096731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hape 85"/>
          <p:cNvSpPr txBox="1">
            <a:spLocks/>
          </p:cNvSpPr>
          <p:nvPr/>
        </p:nvSpPr>
        <p:spPr>
          <a:xfrm flipH="1">
            <a:off x="6782477" y="0"/>
            <a:ext cx="4171269" cy="19812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21" name="Shape 85"/>
          <p:cNvSpPr txBox="1">
            <a:spLocks/>
          </p:cNvSpPr>
          <p:nvPr/>
        </p:nvSpPr>
        <p:spPr>
          <a:xfrm flipH="1">
            <a:off x="-1047750" y="0"/>
            <a:ext cx="9889664" cy="19812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Cervical and breast cancer screenings are just the beginning. 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22" name="Shape 85"/>
          <p:cNvSpPr txBox="1">
            <a:spLocks/>
          </p:cNvSpPr>
          <p:nvPr/>
        </p:nvSpPr>
        <p:spPr>
          <a:xfrm flipH="1">
            <a:off x="-1529950" y="0"/>
            <a:ext cx="2291949" cy="19812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3" name="Shape 85"/>
          <p:cNvSpPr txBox="1">
            <a:spLocks/>
          </p:cNvSpPr>
          <p:nvPr/>
        </p:nvSpPr>
        <p:spPr>
          <a:xfrm>
            <a:off x="4573143" y="4731583"/>
            <a:ext cx="4169664" cy="2050218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Blood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pressure testing</a:t>
            </a: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Zumba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&amp; exercise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Health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insurance enrollment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Benefits enrollment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Referrals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7" name="Shape 85"/>
          <p:cNvSpPr txBox="1">
            <a:spLocks/>
          </p:cNvSpPr>
          <p:nvPr/>
        </p:nvSpPr>
        <p:spPr>
          <a:xfrm>
            <a:off x="401193" y="4731583"/>
            <a:ext cx="4171950" cy="2050218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Diabetes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education</a:t>
            </a: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Blood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sugar testing</a:t>
            </a: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Dental services</a:t>
            </a: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Kidney function tests </a:t>
            </a: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Healthy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cooking &amp; nutrition</a:t>
            </a:r>
          </a:p>
        </p:txBody>
      </p:sp>
    </p:spTree>
    <p:extLst>
      <p:ext uri="{BB962C8B-B14F-4D97-AF65-F5344CB8AC3E}">
        <p14:creationId xmlns:p14="http://schemas.microsoft.com/office/powerpoint/2010/main" val="269158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pb\Desktop\Dropbox\Working Drafts\CAP STT Photos\DSC0100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52800" y="0"/>
            <a:ext cx="579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hape 85"/>
          <p:cNvSpPr txBox="1">
            <a:spLocks/>
          </p:cNvSpPr>
          <p:nvPr/>
        </p:nvSpPr>
        <p:spPr>
          <a:xfrm flipH="1">
            <a:off x="-1543050" y="0"/>
            <a:ext cx="6515100" cy="23241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buSzPct val="25000"/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Empowering Women,</a:t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Celebrating Cultures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6" name="Shape 85"/>
          <p:cNvSpPr txBox="1">
            <a:spLocks/>
          </p:cNvSpPr>
          <p:nvPr/>
        </p:nvSpPr>
        <p:spPr>
          <a:xfrm>
            <a:off x="0" y="2324100"/>
            <a:ext cx="4171950" cy="453390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Interpreters</a:t>
            </a: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Translated Materials</a:t>
            </a: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Cultural Sensitivity</a:t>
            </a: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Community Outreach</a:t>
            </a:r>
          </a:p>
        </p:txBody>
      </p:sp>
    </p:spTree>
    <p:extLst>
      <p:ext uri="{BB962C8B-B14F-4D97-AF65-F5344CB8AC3E}">
        <p14:creationId xmlns:p14="http://schemas.microsoft.com/office/powerpoint/2010/main" val="291598860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Leylanis, Yolanis (mom), Alexa, Daniela Carias (PROV)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438401"/>
            <a:ext cx="9144000" cy="441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hape 85"/>
          <p:cNvSpPr txBox="1">
            <a:spLocks/>
          </p:cNvSpPr>
          <p:nvPr/>
        </p:nvSpPr>
        <p:spPr>
          <a:xfrm>
            <a:off x="311284" y="288189"/>
            <a:ext cx="8521432" cy="1902562"/>
          </a:xfrm>
          <a:prstGeom prst="rect">
            <a:avLst/>
          </a:prstGeom>
          <a:noFill/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removes the barriers that stand between a </a:t>
            </a: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woman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and the </a:t>
            </a: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preventative care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she needs.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2" name="Shape 115"/>
          <p:cNvSpPr txBox="1">
            <a:spLocks/>
          </p:cNvSpPr>
          <p:nvPr/>
        </p:nvSpPr>
        <p:spPr>
          <a:xfrm>
            <a:off x="0" y="2438401"/>
            <a:ext cx="2954460" cy="2209800"/>
          </a:xfrm>
          <a:prstGeom prst="rect">
            <a:avLst/>
          </a:prstGeom>
          <a:solidFill>
            <a:srgbClr val="F1AE2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Lack of</a:t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</a:b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Insurance</a:t>
            </a:r>
          </a:p>
        </p:txBody>
      </p:sp>
      <p:sp>
        <p:nvSpPr>
          <p:cNvPr id="13" name="Shape 115"/>
          <p:cNvSpPr txBox="1">
            <a:spLocks/>
          </p:cNvSpPr>
          <p:nvPr/>
        </p:nvSpPr>
        <p:spPr>
          <a:xfrm>
            <a:off x="2954460" y="2438401"/>
            <a:ext cx="3235080" cy="2209800"/>
          </a:xfrm>
          <a:prstGeom prst="rect">
            <a:avLst/>
          </a:prstGeom>
          <a:solidFill>
            <a:srgbClr val="F1AE2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Finances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15" name="Shape 115"/>
          <p:cNvSpPr txBox="1">
            <a:spLocks/>
          </p:cNvSpPr>
          <p:nvPr/>
        </p:nvSpPr>
        <p:spPr>
          <a:xfrm>
            <a:off x="6189540" y="2438400"/>
            <a:ext cx="2954460" cy="2209800"/>
          </a:xfrm>
          <a:prstGeom prst="rect">
            <a:avLst/>
          </a:prstGeom>
          <a:solidFill>
            <a:srgbClr val="F1AE2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Time</a:t>
            </a:r>
          </a:p>
        </p:txBody>
      </p:sp>
      <p:sp>
        <p:nvSpPr>
          <p:cNvPr id="6" name="Shape 115"/>
          <p:cNvSpPr txBox="1">
            <a:spLocks/>
          </p:cNvSpPr>
          <p:nvPr/>
        </p:nvSpPr>
        <p:spPr>
          <a:xfrm>
            <a:off x="0" y="4648201"/>
            <a:ext cx="2954460" cy="2209800"/>
          </a:xfrm>
          <a:prstGeom prst="rect">
            <a:avLst/>
          </a:prstGeom>
          <a:solidFill>
            <a:srgbClr val="F1AE2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Transportation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7" name="Shape 115"/>
          <p:cNvSpPr txBox="1">
            <a:spLocks/>
          </p:cNvSpPr>
          <p:nvPr/>
        </p:nvSpPr>
        <p:spPr>
          <a:xfrm>
            <a:off x="2954460" y="4648201"/>
            <a:ext cx="3235080" cy="2209800"/>
          </a:xfrm>
          <a:prstGeom prst="rect">
            <a:avLst/>
          </a:prstGeom>
          <a:solidFill>
            <a:srgbClr val="F1AE2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rgbClr val="000000"/>
              </a:buClr>
              <a:buSzPct val="45833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Health literacy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8" name="Shape 115"/>
          <p:cNvSpPr txBox="1">
            <a:spLocks/>
          </p:cNvSpPr>
          <p:nvPr/>
        </p:nvSpPr>
        <p:spPr>
          <a:xfrm>
            <a:off x="6189540" y="4648201"/>
            <a:ext cx="2954460" cy="2209800"/>
          </a:xfrm>
          <a:prstGeom prst="rect">
            <a:avLst/>
          </a:prstGeom>
          <a:solidFill>
            <a:srgbClr val="F1AE2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Language and Culture</a:t>
            </a:r>
          </a:p>
        </p:txBody>
      </p:sp>
    </p:spTree>
    <p:extLst>
      <p:ext uri="{BB962C8B-B14F-4D97-AF65-F5344CB8AC3E}">
        <p14:creationId xmlns:p14="http://schemas.microsoft.com/office/powerpoint/2010/main" val="145287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SC0686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hape 95"/>
          <p:cNvSpPr txBox="1">
            <a:spLocks/>
          </p:cNvSpPr>
          <p:nvPr/>
        </p:nvSpPr>
        <p:spPr>
          <a:xfrm>
            <a:off x="1676400" y="4533901"/>
            <a:ext cx="5791200" cy="1534044"/>
          </a:xfrm>
          <a:prstGeom prst="rect">
            <a:avLst/>
          </a:prstGeom>
          <a:solidFill>
            <a:schemeClr val="bg1"/>
          </a:solidFill>
          <a:ln w="57150">
            <a:solidFill>
              <a:srgbClr val="8DC63F"/>
            </a:solidFill>
            <a:prstDash val="dash"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SzPct val="30555"/>
              <a:buFont typeface="Arial"/>
              <a:buNone/>
            </a:pPr>
            <a:r>
              <a:rPr lang="en-US" sz="4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What’s the impact?</a:t>
            </a:r>
            <a:endParaRPr lang="en-US" sz="4000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69219993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SC02711 - Version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981200"/>
            <a:ext cx="914400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hape 85"/>
          <p:cNvSpPr txBox="1">
            <a:spLocks/>
          </p:cNvSpPr>
          <p:nvPr/>
        </p:nvSpPr>
        <p:spPr>
          <a:xfrm flipH="1">
            <a:off x="-1047750" y="0"/>
            <a:ext cx="9889664" cy="19812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saves women’s lives from 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preventable cancers</a:t>
            </a:r>
          </a:p>
        </p:txBody>
      </p:sp>
      <p:sp>
        <p:nvSpPr>
          <p:cNvPr id="12" name="Shape 85"/>
          <p:cNvSpPr txBox="1">
            <a:spLocks/>
          </p:cNvSpPr>
          <p:nvPr/>
        </p:nvSpPr>
        <p:spPr>
          <a:xfrm flipH="1">
            <a:off x="-1529950" y="0"/>
            <a:ext cx="2291949" cy="19812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3" name="Shape 85"/>
          <p:cNvSpPr txBox="1">
            <a:spLocks/>
          </p:cNvSpPr>
          <p:nvPr/>
        </p:nvSpPr>
        <p:spPr>
          <a:xfrm flipH="1">
            <a:off x="6782477" y="0"/>
            <a:ext cx="4171269" cy="19812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7" name="Shape 85"/>
          <p:cNvSpPr txBox="1">
            <a:spLocks/>
          </p:cNvSpPr>
          <p:nvPr/>
        </p:nvSpPr>
        <p:spPr>
          <a:xfrm flipH="1">
            <a:off x="1225150" y="6286500"/>
            <a:ext cx="9889664" cy="5715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8" name="Shape 85"/>
          <p:cNvSpPr txBox="1">
            <a:spLocks/>
          </p:cNvSpPr>
          <p:nvPr/>
        </p:nvSpPr>
        <p:spPr>
          <a:xfrm flipH="1">
            <a:off x="-838200" y="6286500"/>
            <a:ext cx="3873098" cy="5715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9" name="Shape 85"/>
          <p:cNvSpPr txBox="1">
            <a:spLocks/>
          </p:cNvSpPr>
          <p:nvPr/>
        </p:nvSpPr>
        <p:spPr>
          <a:xfrm flipH="1">
            <a:off x="8274325" y="6286500"/>
            <a:ext cx="4171269" cy="5715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71201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15"/>
          <p:cNvSpPr txBox="1">
            <a:spLocks/>
          </p:cNvSpPr>
          <p:nvPr/>
        </p:nvSpPr>
        <p:spPr>
          <a:xfrm>
            <a:off x="302087" y="2085104"/>
            <a:ext cx="4118870" cy="1401046"/>
          </a:xfrm>
          <a:prstGeom prst="rect">
            <a:avLst/>
          </a:prstGeom>
          <a:solidFill>
            <a:srgbClr val="F1AE2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buClr>
                <a:schemeClr val="dk1"/>
              </a:buClr>
              <a:buSzPct val="45833"/>
            </a:pPr>
            <a:r>
              <a:rPr lang="en-US" sz="8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9%</a:t>
            </a:r>
            <a:endParaRPr lang="en-US" sz="54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12" name="Shape 85"/>
          <p:cNvSpPr txBox="1">
            <a:spLocks/>
          </p:cNvSpPr>
          <p:nvPr/>
        </p:nvSpPr>
        <p:spPr>
          <a:xfrm>
            <a:off x="302086" y="3505202"/>
            <a:ext cx="4118872" cy="866772"/>
          </a:xfrm>
          <a:prstGeom prst="rect">
            <a:avLst/>
          </a:prstGeom>
          <a:noFill/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Abnormal cervical results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3" name="Shape 115"/>
          <p:cNvSpPr txBox="1">
            <a:spLocks/>
          </p:cNvSpPr>
          <p:nvPr/>
        </p:nvSpPr>
        <p:spPr>
          <a:xfrm>
            <a:off x="4723044" y="2085104"/>
            <a:ext cx="4118870" cy="1401046"/>
          </a:xfrm>
          <a:prstGeom prst="rect">
            <a:avLst/>
          </a:prstGeom>
          <a:solidFill>
            <a:srgbClr val="F1AE2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buClr>
                <a:schemeClr val="dk1"/>
              </a:buClr>
              <a:buSzPct val="45833"/>
            </a:pPr>
            <a:r>
              <a:rPr lang="en-US" sz="8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10%</a:t>
            </a:r>
            <a:endParaRPr lang="en-US" sz="54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14" name="Shape 85"/>
          <p:cNvSpPr txBox="1">
            <a:spLocks/>
          </p:cNvSpPr>
          <p:nvPr/>
        </p:nvSpPr>
        <p:spPr>
          <a:xfrm>
            <a:off x="4723043" y="3505202"/>
            <a:ext cx="4118872" cy="866772"/>
          </a:xfrm>
          <a:prstGeom prst="rect">
            <a:avLst/>
          </a:prstGeom>
          <a:noFill/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Abnormal breast results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9" name="Shape 85"/>
          <p:cNvSpPr txBox="1">
            <a:spLocks/>
          </p:cNvSpPr>
          <p:nvPr/>
        </p:nvSpPr>
        <p:spPr>
          <a:xfrm flipH="1">
            <a:off x="-1047750" y="0"/>
            <a:ext cx="9889664" cy="19812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saves women’s lives from 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preventable cancers</a:t>
            </a:r>
          </a:p>
        </p:txBody>
      </p:sp>
      <p:sp>
        <p:nvSpPr>
          <p:cNvPr id="10" name="Shape 85"/>
          <p:cNvSpPr txBox="1">
            <a:spLocks/>
          </p:cNvSpPr>
          <p:nvPr/>
        </p:nvSpPr>
        <p:spPr>
          <a:xfrm flipH="1">
            <a:off x="-1529950" y="0"/>
            <a:ext cx="2291949" cy="19812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1" name="Shape 85"/>
          <p:cNvSpPr txBox="1">
            <a:spLocks/>
          </p:cNvSpPr>
          <p:nvPr/>
        </p:nvSpPr>
        <p:spPr>
          <a:xfrm flipH="1">
            <a:off x="6782477" y="0"/>
            <a:ext cx="4171269" cy="19812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22" name="Shape 115"/>
          <p:cNvSpPr txBox="1">
            <a:spLocks/>
          </p:cNvSpPr>
          <p:nvPr/>
        </p:nvSpPr>
        <p:spPr>
          <a:xfrm>
            <a:off x="302087" y="4571130"/>
            <a:ext cx="4118870" cy="1401046"/>
          </a:xfrm>
          <a:prstGeom prst="rect">
            <a:avLst/>
          </a:prstGeom>
          <a:solidFill>
            <a:srgbClr val="F1AE2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buClr>
                <a:schemeClr val="dk1"/>
              </a:buClr>
              <a:buSzPct val="45833"/>
            </a:pPr>
            <a:r>
              <a:rPr lang="en-US" sz="8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25%</a:t>
            </a:r>
            <a:endParaRPr lang="en-US" sz="54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23" name="Shape 85"/>
          <p:cNvSpPr txBox="1">
            <a:spLocks/>
          </p:cNvSpPr>
          <p:nvPr/>
        </p:nvSpPr>
        <p:spPr>
          <a:xfrm>
            <a:off x="302086" y="5991228"/>
            <a:ext cx="4118872" cy="866772"/>
          </a:xfrm>
          <a:prstGeom prst="rect">
            <a:avLst/>
          </a:prstGeom>
          <a:noFill/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Abnormal results in some communities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24" name="Shape 115"/>
          <p:cNvSpPr txBox="1">
            <a:spLocks/>
          </p:cNvSpPr>
          <p:nvPr/>
        </p:nvSpPr>
        <p:spPr>
          <a:xfrm>
            <a:off x="4723044" y="4571130"/>
            <a:ext cx="4118870" cy="1401046"/>
          </a:xfrm>
          <a:prstGeom prst="rect">
            <a:avLst/>
          </a:prstGeom>
          <a:solidFill>
            <a:srgbClr val="F1AE2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buClr>
                <a:schemeClr val="dk1"/>
              </a:buClr>
              <a:buSzPct val="45833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Oral and Endometrial Cancers</a:t>
            </a:r>
            <a:b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</a:b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Diabetes</a:t>
            </a:r>
            <a:b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</a:b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Hypertension</a:t>
            </a:r>
            <a:b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</a:b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HIV</a:t>
            </a:r>
          </a:p>
        </p:txBody>
      </p:sp>
      <p:sp>
        <p:nvSpPr>
          <p:cNvPr id="25" name="Shape 85"/>
          <p:cNvSpPr txBox="1">
            <a:spLocks/>
          </p:cNvSpPr>
          <p:nvPr/>
        </p:nvSpPr>
        <p:spPr>
          <a:xfrm>
            <a:off x="4723043" y="5991228"/>
            <a:ext cx="4118872" cy="866772"/>
          </a:xfrm>
          <a:prstGeom prst="rect">
            <a:avLst/>
          </a:prstGeom>
          <a:noFill/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Also discovered</a:t>
            </a:r>
            <a:b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at See, Test &amp; Treat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64506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SC0686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hape 85"/>
          <p:cNvSpPr txBox="1">
            <a:spLocks/>
          </p:cNvSpPr>
          <p:nvPr/>
        </p:nvSpPr>
        <p:spPr>
          <a:xfrm flipH="1">
            <a:off x="-971550" y="5067300"/>
            <a:ext cx="6419850" cy="13716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If you can engage 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women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,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Shape 85"/>
          <p:cNvSpPr txBox="1">
            <a:spLocks/>
          </p:cNvSpPr>
          <p:nvPr/>
        </p:nvSpPr>
        <p:spPr>
          <a:xfrm flipH="1">
            <a:off x="3924300" y="5067300"/>
            <a:ext cx="6435658" cy="13716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you 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can engage </a:t>
            </a: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families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.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9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15"/>
          <p:cNvSpPr txBox="1">
            <a:spLocks/>
          </p:cNvSpPr>
          <p:nvPr/>
        </p:nvSpPr>
        <p:spPr>
          <a:xfrm>
            <a:off x="990600" y="1904812"/>
            <a:ext cx="7124700" cy="40596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28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80%</a:t>
            </a:r>
            <a:endParaRPr lang="en-US" sz="115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8" name="Shape 85"/>
          <p:cNvSpPr txBox="1">
            <a:spLocks/>
          </p:cNvSpPr>
          <p:nvPr/>
        </p:nvSpPr>
        <p:spPr>
          <a:xfrm flipH="1">
            <a:off x="-1047750" y="0"/>
            <a:ext cx="9889664" cy="19812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0" name="Shape 85"/>
          <p:cNvSpPr txBox="1">
            <a:spLocks/>
          </p:cNvSpPr>
          <p:nvPr/>
        </p:nvSpPr>
        <p:spPr>
          <a:xfrm flipH="1">
            <a:off x="-1529950" y="0"/>
            <a:ext cx="2291949" cy="19812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1" name="Shape 85"/>
          <p:cNvSpPr txBox="1">
            <a:spLocks/>
          </p:cNvSpPr>
          <p:nvPr/>
        </p:nvSpPr>
        <p:spPr>
          <a:xfrm flipH="1">
            <a:off x="6782477" y="0"/>
            <a:ext cx="4171269" cy="19812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2" name="Shape 85"/>
          <p:cNvSpPr txBox="1">
            <a:spLocks/>
          </p:cNvSpPr>
          <p:nvPr/>
        </p:nvSpPr>
        <p:spPr>
          <a:xfrm flipH="1">
            <a:off x="1225150" y="6286500"/>
            <a:ext cx="9889664" cy="5715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3" name="Shape 85"/>
          <p:cNvSpPr txBox="1">
            <a:spLocks/>
          </p:cNvSpPr>
          <p:nvPr/>
        </p:nvSpPr>
        <p:spPr>
          <a:xfrm flipH="1">
            <a:off x="-838200" y="6286500"/>
            <a:ext cx="3873098" cy="5715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4" name="Shape 85"/>
          <p:cNvSpPr txBox="1">
            <a:spLocks/>
          </p:cNvSpPr>
          <p:nvPr/>
        </p:nvSpPr>
        <p:spPr>
          <a:xfrm flipH="1">
            <a:off x="8274325" y="6286500"/>
            <a:ext cx="4171269" cy="5715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5" name="Shape 85"/>
          <p:cNvSpPr txBox="1">
            <a:spLocks/>
          </p:cNvSpPr>
          <p:nvPr/>
        </p:nvSpPr>
        <p:spPr>
          <a:xfrm>
            <a:off x="1600200" y="5364481"/>
            <a:ext cx="7543800" cy="914400"/>
          </a:xfrm>
          <a:prstGeom prst="rect">
            <a:avLst/>
          </a:prstGeom>
          <a:noFill/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of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health care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decisions for their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families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4" name="Shape 85"/>
          <p:cNvSpPr txBox="1">
            <a:spLocks/>
          </p:cNvSpPr>
          <p:nvPr/>
        </p:nvSpPr>
        <p:spPr>
          <a:xfrm>
            <a:off x="190501" y="480965"/>
            <a:ext cx="6801526" cy="1019269"/>
          </a:xfrm>
          <a:prstGeom prst="rect">
            <a:avLst/>
          </a:prstGeom>
          <a:noFill/>
          <a:ln>
            <a:noFill/>
          </a:ln>
        </p:spPr>
        <p:txBody>
          <a:bodyPr lIns="274320" tIns="45700" rIns="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Women make approximately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4235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15"/>
          <p:cNvSpPr txBox="1">
            <a:spLocks/>
          </p:cNvSpPr>
          <p:nvPr/>
        </p:nvSpPr>
        <p:spPr>
          <a:xfrm>
            <a:off x="824972" y="3148330"/>
            <a:ext cx="2152622" cy="2152622"/>
          </a:xfrm>
          <a:prstGeom prst="rect">
            <a:avLst/>
          </a:prstGeom>
          <a:solidFill>
            <a:srgbClr val="8DC63F"/>
          </a:solidFill>
          <a:ln>
            <a:solidFill>
              <a:schemeClr val="bg1"/>
            </a:solidFill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761</a:t>
            </a: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/>
            </a:r>
            <a:b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</a:b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women screened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9" name="Shape 115"/>
          <p:cNvSpPr txBox="1">
            <a:spLocks/>
          </p:cNvSpPr>
          <p:nvPr/>
        </p:nvSpPr>
        <p:spPr>
          <a:xfrm>
            <a:off x="5646200" y="2670161"/>
            <a:ext cx="3108960" cy="3108960"/>
          </a:xfrm>
          <a:prstGeom prst="rect">
            <a:avLst/>
          </a:prstGeom>
          <a:solidFill>
            <a:srgbClr val="8DC63F"/>
          </a:solidFill>
          <a:ln>
            <a:solidFill>
              <a:schemeClr val="bg1"/>
            </a:solidFill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800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1,500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/>
            </a:r>
            <a:b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</a:b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friends, family</a:t>
            </a:r>
            <a:b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</a:b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and community participants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cxnSp>
        <p:nvCxnSpPr>
          <p:cNvPr id="10" name="Straight Connector 9"/>
          <p:cNvCxnSpPr>
            <a:stCxn id="8" idx="3"/>
            <a:endCxn id="9" idx="1"/>
          </p:cNvCxnSpPr>
          <p:nvPr/>
        </p:nvCxnSpPr>
        <p:spPr>
          <a:xfrm>
            <a:off x="2977594" y="4224641"/>
            <a:ext cx="2668606" cy="0"/>
          </a:xfrm>
          <a:prstGeom prst="line">
            <a:avLst/>
          </a:prstGeom>
          <a:ln w="57150">
            <a:solidFill>
              <a:srgbClr val="8DC63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hape 85"/>
          <p:cNvSpPr txBox="1">
            <a:spLocks/>
          </p:cNvSpPr>
          <p:nvPr/>
        </p:nvSpPr>
        <p:spPr>
          <a:xfrm flipH="1">
            <a:off x="-1047750" y="0"/>
            <a:ext cx="9889664" cy="19812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empowers families through preventive health care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2" name="Shape 85"/>
          <p:cNvSpPr txBox="1">
            <a:spLocks/>
          </p:cNvSpPr>
          <p:nvPr/>
        </p:nvSpPr>
        <p:spPr>
          <a:xfrm flipH="1">
            <a:off x="-1529950" y="0"/>
            <a:ext cx="2291949" cy="19812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3" name="Shape 85"/>
          <p:cNvSpPr txBox="1">
            <a:spLocks/>
          </p:cNvSpPr>
          <p:nvPr/>
        </p:nvSpPr>
        <p:spPr>
          <a:xfrm flipH="1">
            <a:off x="6782477" y="0"/>
            <a:ext cx="4171269" cy="19812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7" name="Shape 85"/>
          <p:cNvSpPr txBox="1">
            <a:spLocks/>
          </p:cNvSpPr>
          <p:nvPr/>
        </p:nvSpPr>
        <p:spPr>
          <a:xfrm flipH="1">
            <a:off x="1225150" y="6286500"/>
            <a:ext cx="9889664" cy="5715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8" name="Shape 85"/>
          <p:cNvSpPr txBox="1">
            <a:spLocks/>
          </p:cNvSpPr>
          <p:nvPr/>
        </p:nvSpPr>
        <p:spPr>
          <a:xfrm flipH="1">
            <a:off x="-838200" y="6286500"/>
            <a:ext cx="3873098" cy="5715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9" name="Shape 85"/>
          <p:cNvSpPr txBox="1">
            <a:spLocks/>
          </p:cNvSpPr>
          <p:nvPr/>
        </p:nvSpPr>
        <p:spPr>
          <a:xfrm flipH="1">
            <a:off x="8274325" y="6286500"/>
            <a:ext cx="4171269" cy="5715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4010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981200"/>
            <a:ext cx="9144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hape 85"/>
          <p:cNvSpPr txBox="1">
            <a:spLocks/>
          </p:cNvSpPr>
          <p:nvPr/>
        </p:nvSpPr>
        <p:spPr>
          <a:xfrm flipH="1">
            <a:off x="-1181100" y="0"/>
            <a:ext cx="10706100" cy="19812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connects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communities with their health care providers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1" name="Shape 85"/>
          <p:cNvSpPr txBox="1">
            <a:spLocks/>
          </p:cNvSpPr>
          <p:nvPr/>
        </p:nvSpPr>
        <p:spPr>
          <a:xfrm flipH="1">
            <a:off x="-1529950" y="0"/>
            <a:ext cx="2291949" cy="19812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2" name="Shape 85"/>
          <p:cNvSpPr txBox="1">
            <a:spLocks/>
          </p:cNvSpPr>
          <p:nvPr/>
        </p:nvSpPr>
        <p:spPr>
          <a:xfrm flipH="1">
            <a:off x="7543800" y="0"/>
            <a:ext cx="3409945" cy="19812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16721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15"/>
          <p:cNvSpPr txBox="1">
            <a:spLocks/>
          </p:cNvSpPr>
          <p:nvPr/>
        </p:nvSpPr>
        <p:spPr>
          <a:xfrm>
            <a:off x="374041" y="3638549"/>
            <a:ext cx="2549278" cy="2402115"/>
          </a:xfrm>
          <a:prstGeom prst="rect">
            <a:avLst/>
          </a:prstGeom>
          <a:solidFill>
            <a:srgbClr val="8DC63F"/>
          </a:solidFill>
          <a:ln>
            <a:solidFill>
              <a:schemeClr val="bg1"/>
            </a:solidFill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Come to a hospital or clinic</a:t>
            </a:r>
            <a:endParaRPr 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13" name="Shape 115"/>
          <p:cNvSpPr txBox="1">
            <a:spLocks/>
          </p:cNvSpPr>
          <p:nvPr/>
        </p:nvSpPr>
        <p:spPr>
          <a:xfrm>
            <a:off x="3297361" y="3638549"/>
            <a:ext cx="2549278" cy="2402115"/>
          </a:xfrm>
          <a:prstGeom prst="rect">
            <a:avLst/>
          </a:prstGeom>
          <a:solidFill>
            <a:srgbClr val="8DC63F"/>
          </a:solidFill>
          <a:ln>
            <a:solidFill>
              <a:schemeClr val="bg1"/>
            </a:solidFill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Connect face to face with doctors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15" name="Shape 115"/>
          <p:cNvSpPr txBox="1">
            <a:spLocks/>
          </p:cNvSpPr>
          <p:nvPr/>
        </p:nvSpPr>
        <p:spPr>
          <a:xfrm>
            <a:off x="6220681" y="3638549"/>
            <a:ext cx="2549278" cy="2402115"/>
          </a:xfrm>
          <a:prstGeom prst="rect">
            <a:avLst/>
          </a:prstGeom>
          <a:solidFill>
            <a:srgbClr val="8DC63F"/>
          </a:solidFill>
          <a:ln>
            <a:solidFill>
              <a:schemeClr val="bg1"/>
            </a:solidFill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Schedule follow-up care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10" name="Shape 85"/>
          <p:cNvSpPr txBox="1">
            <a:spLocks/>
          </p:cNvSpPr>
          <p:nvPr/>
        </p:nvSpPr>
        <p:spPr>
          <a:xfrm flipH="1">
            <a:off x="1225150" y="6286500"/>
            <a:ext cx="9889664" cy="5715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1" name="Shape 85"/>
          <p:cNvSpPr txBox="1">
            <a:spLocks/>
          </p:cNvSpPr>
          <p:nvPr/>
        </p:nvSpPr>
        <p:spPr>
          <a:xfrm flipH="1">
            <a:off x="-838200" y="6286500"/>
            <a:ext cx="3873098" cy="5715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4" name="Shape 85"/>
          <p:cNvSpPr txBox="1">
            <a:spLocks/>
          </p:cNvSpPr>
          <p:nvPr/>
        </p:nvSpPr>
        <p:spPr>
          <a:xfrm flipH="1">
            <a:off x="8274325" y="6286500"/>
            <a:ext cx="4171269" cy="5715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6" name="Shape 115"/>
          <p:cNvSpPr txBox="1">
            <a:spLocks/>
          </p:cNvSpPr>
          <p:nvPr/>
        </p:nvSpPr>
        <p:spPr>
          <a:xfrm>
            <a:off x="374040" y="2189841"/>
            <a:ext cx="6922109" cy="1182009"/>
          </a:xfrm>
          <a:prstGeom prst="rect">
            <a:avLst/>
          </a:prstGeom>
          <a:solidFill>
            <a:srgbClr val="F1AE2F"/>
          </a:solidFill>
          <a:ln>
            <a:solidFill>
              <a:schemeClr val="bg1"/>
            </a:solidFill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 algn="l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Community members have the chance to…</a:t>
            </a:r>
            <a:endParaRPr 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  <p:sp>
        <p:nvSpPr>
          <p:cNvPr id="17" name="Shape 85"/>
          <p:cNvSpPr txBox="1">
            <a:spLocks/>
          </p:cNvSpPr>
          <p:nvPr/>
        </p:nvSpPr>
        <p:spPr>
          <a:xfrm flipH="1">
            <a:off x="-1181100" y="0"/>
            <a:ext cx="10706100" cy="19812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connects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communities with their health care providers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8" name="Shape 85"/>
          <p:cNvSpPr txBox="1">
            <a:spLocks/>
          </p:cNvSpPr>
          <p:nvPr/>
        </p:nvSpPr>
        <p:spPr>
          <a:xfrm flipH="1">
            <a:off x="-1529950" y="0"/>
            <a:ext cx="2291949" cy="19812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9" name="Shape 85"/>
          <p:cNvSpPr txBox="1">
            <a:spLocks/>
          </p:cNvSpPr>
          <p:nvPr/>
        </p:nvSpPr>
        <p:spPr>
          <a:xfrm flipH="1">
            <a:off x="7543800" y="0"/>
            <a:ext cx="3409945" cy="19812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66462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apb\Desktop\Dropbox\Working Drafts\CAP STT Photos\DSC09995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981199"/>
            <a:ext cx="91440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hape 85"/>
          <p:cNvSpPr txBox="1">
            <a:spLocks/>
          </p:cNvSpPr>
          <p:nvPr/>
        </p:nvSpPr>
        <p:spPr>
          <a:xfrm flipH="1">
            <a:off x="-1181100" y="0"/>
            <a:ext cx="10706100" cy="19812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Leadership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 from </a:t>
            </a:r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Pathology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1" name="Shape 85"/>
          <p:cNvSpPr txBox="1">
            <a:spLocks/>
          </p:cNvSpPr>
          <p:nvPr/>
        </p:nvSpPr>
        <p:spPr>
          <a:xfrm flipH="1">
            <a:off x="-1529950" y="0"/>
            <a:ext cx="2291949" cy="19812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2" name="Shape 85"/>
          <p:cNvSpPr txBox="1">
            <a:spLocks/>
          </p:cNvSpPr>
          <p:nvPr/>
        </p:nvSpPr>
        <p:spPr>
          <a:xfrm flipH="1">
            <a:off x="7543800" y="0"/>
            <a:ext cx="3409945" cy="19812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4747" y="4332515"/>
            <a:ext cx="8311104" cy="533400"/>
          </a:xfrm>
          <a:prstGeom prst="rect">
            <a:avLst/>
          </a:prstGeom>
          <a:solidFill>
            <a:srgbClr val="F1AE2F"/>
          </a:solidFill>
          <a:ln>
            <a:noFill/>
            <a:prstDash val="dash"/>
          </a:ln>
        </p:spPr>
        <p:txBody>
          <a:bodyPr wrap="square" lIns="274320" tIns="274320" rIns="274320" bIns="274320" rtlCol="0" anchor="ctr">
            <a:noAutofit/>
          </a:bodyPr>
          <a:lstStyle/>
          <a:p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Patients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learn who pathologists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are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4747" y="4962677"/>
            <a:ext cx="8311104" cy="533400"/>
          </a:xfrm>
          <a:prstGeom prst="rect">
            <a:avLst/>
          </a:prstGeom>
          <a:solidFill>
            <a:srgbClr val="F1AE2F"/>
          </a:solidFill>
          <a:ln>
            <a:noFill/>
            <a:prstDash val="dash"/>
          </a:ln>
        </p:spPr>
        <p:txBody>
          <a:bodyPr wrap="square" lIns="274320" tIns="274320" rIns="274320" bIns="274320" rtlCol="0" anchor="ctr">
            <a:noAutofit/>
          </a:bodyPr>
          <a:lstStyle/>
          <a:p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Residents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gain experience with the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public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4747" y="5592839"/>
            <a:ext cx="8311104" cy="533400"/>
          </a:xfrm>
          <a:prstGeom prst="rect">
            <a:avLst/>
          </a:prstGeom>
          <a:solidFill>
            <a:srgbClr val="F1AE2F"/>
          </a:solidFill>
          <a:ln>
            <a:noFill/>
            <a:prstDash val="dash"/>
          </a:ln>
        </p:spPr>
        <p:txBody>
          <a:bodyPr wrap="square" lIns="274320" tIns="274320" rIns="274320" bIns="274320" rtlCol="0" anchor="ctr">
            <a:noAutofit/>
          </a:bodyPr>
          <a:lstStyle/>
          <a:p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Clinicians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see pathologists with patients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4747" y="6223002"/>
            <a:ext cx="8311104" cy="533400"/>
          </a:xfrm>
          <a:prstGeom prst="rect">
            <a:avLst/>
          </a:prstGeom>
          <a:solidFill>
            <a:srgbClr val="F1AE2F"/>
          </a:solidFill>
          <a:ln>
            <a:noFill/>
            <a:prstDash val="dash"/>
          </a:ln>
        </p:spPr>
        <p:txBody>
          <a:bodyPr wrap="square" lIns="274320" tIns="274320" rIns="274320" bIns="274320" rtlCol="0" anchor="ctr">
            <a:noAutofit/>
          </a:bodyPr>
          <a:lstStyle/>
          <a:p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Administrators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see pathologists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lead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31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59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17444" y="-21665"/>
            <a:ext cx="10351994" cy="690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hape 95"/>
          <p:cNvSpPr txBox="1">
            <a:spLocks/>
          </p:cNvSpPr>
          <p:nvPr/>
        </p:nvSpPr>
        <p:spPr>
          <a:xfrm>
            <a:off x="3543300" y="4762500"/>
            <a:ext cx="4419600" cy="1676400"/>
          </a:xfrm>
          <a:prstGeom prst="rect">
            <a:avLst/>
          </a:prstGeom>
          <a:solidFill>
            <a:schemeClr val="bg1"/>
          </a:solidFill>
          <a:ln w="57150">
            <a:solidFill>
              <a:srgbClr val="8DC63F"/>
            </a:solidFill>
            <a:prstDash val="dash"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buClr>
                <a:schemeClr val="dk1"/>
              </a:buClr>
              <a:buSzPct val="30555"/>
              <a:buFont typeface="Arial"/>
              <a:buNone/>
            </a:pP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What’s the</a:t>
            </a:r>
            <a:b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next level?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375325755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5"/>
          <p:cNvSpPr txBox="1">
            <a:spLocks/>
          </p:cNvSpPr>
          <p:nvPr/>
        </p:nvSpPr>
        <p:spPr>
          <a:xfrm>
            <a:off x="311284" y="0"/>
            <a:ext cx="8521432" cy="19431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chemeClr val="dk1"/>
              </a:buClr>
              <a:buSzPct val="30555"/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We’re ready to do</a:t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so much more.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9" name="Shape 85"/>
          <p:cNvSpPr txBox="1">
            <a:spLocks/>
          </p:cNvSpPr>
          <p:nvPr/>
        </p:nvSpPr>
        <p:spPr>
          <a:xfrm flipH="1">
            <a:off x="-825101" y="3505200"/>
            <a:ext cx="3931961" cy="1981200"/>
          </a:xfrm>
          <a:prstGeom prst="parallelogram">
            <a:avLst>
              <a:gd name="adj" fmla="val 58900"/>
            </a:avLst>
          </a:prstGeom>
          <a:solidFill>
            <a:srgbClr val="8DC63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11</a:t>
            </a:r>
            <a:b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</a:b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in 2015</a:t>
            </a:r>
          </a:p>
        </p:txBody>
      </p:sp>
      <p:sp>
        <p:nvSpPr>
          <p:cNvPr id="10" name="Shape 85"/>
          <p:cNvSpPr txBox="1">
            <a:spLocks/>
          </p:cNvSpPr>
          <p:nvPr/>
        </p:nvSpPr>
        <p:spPr>
          <a:xfrm flipH="1">
            <a:off x="1270748" y="2705100"/>
            <a:ext cx="5606302" cy="3581400"/>
          </a:xfrm>
          <a:prstGeom prst="parallelogram">
            <a:avLst>
              <a:gd name="adj" fmla="val 58900"/>
            </a:avLst>
          </a:prstGeom>
          <a:solidFill>
            <a:srgbClr val="E64097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25</a:t>
            </a:r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/>
            </a:r>
            <a:b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</a:b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by 2017</a:t>
            </a:r>
          </a:p>
        </p:txBody>
      </p:sp>
      <p:sp>
        <p:nvSpPr>
          <p:cNvPr id="11" name="Shape 85"/>
          <p:cNvSpPr txBox="1">
            <a:spLocks/>
          </p:cNvSpPr>
          <p:nvPr/>
        </p:nvSpPr>
        <p:spPr>
          <a:xfrm flipH="1">
            <a:off x="4180411" y="2133600"/>
            <a:ext cx="6811438" cy="4724400"/>
          </a:xfrm>
          <a:prstGeom prst="parallelogram">
            <a:avLst>
              <a:gd name="adj" fmla="val 58900"/>
            </a:avLst>
          </a:prstGeom>
          <a:solidFill>
            <a:srgbClr val="F1AE2F"/>
          </a:solidFill>
          <a:ln>
            <a:noFill/>
          </a:ln>
        </p:spPr>
        <p:txBody>
          <a:bodyPr lIns="274320" tIns="45700" rIns="274320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lvl="0">
              <a:lnSpc>
                <a:spcPct val="115000"/>
              </a:lnSpc>
              <a:buClr>
                <a:schemeClr val="dk1"/>
              </a:buClr>
              <a:buSzPct val="45833"/>
            </a:pP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Programs Across America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18255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pb\Desktop\Dropbox\Working Drafts\CAP STT Photos\DSC0015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72514" y="0"/>
            <a:ext cx="102890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hape 95"/>
          <p:cNvSpPr txBox="1">
            <a:spLocks/>
          </p:cNvSpPr>
          <p:nvPr/>
        </p:nvSpPr>
        <p:spPr>
          <a:xfrm>
            <a:off x="1104900" y="4495800"/>
            <a:ext cx="6934200" cy="1762646"/>
          </a:xfrm>
          <a:prstGeom prst="rect">
            <a:avLst/>
          </a:prstGeom>
          <a:solidFill>
            <a:schemeClr val="bg1"/>
          </a:solidFill>
          <a:ln w="57150">
            <a:solidFill>
              <a:srgbClr val="8DC63F"/>
            </a:solidFill>
            <a:prstDash val="dash"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buClr>
                <a:schemeClr val="dk1"/>
              </a:buClr>
              <a:buSzPct val="30555"/>
              <a:buFont typeface="Arial"/>
              <a:buNone/>
            </a:pP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But it all depends</a:t>
            </a:r>
            <a:b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on your support.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52061879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4756" y="76201"/>
            <a:ext cx="8507960" cy="23466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274320" tIns="274320" rIns="274320" bIns="274320" rtlCol="0" anchor="ctr">
            <a:noAutofit/>
          </a:bodyPr>
          <a:lstStyle/>
          <a:p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Your gift to</a:t>
            </a:r>
            <a:b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</a:br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See, Test &amp; Treat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sym typeface="Questrial"/>
              </a:rPr>
              <a:t> means: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hape 85"/>
          <p:cNvSpPr txBox="1">
            <a:spLocks/>
          </p:cNvSpPr>
          <p:nvPr/>
        </p:nvSpPr>
        <p:spPr>
          <a:xfrm flipH="1">
            <a:off x="-819150" y="3265912"/>
            <a:ext cx="9447894" cy="1032208"/>
          </a:xfrm>
          <a:prstGeom prst="parallelogram">
            <a:avLst>
              <a:gd name="adj" fmla="val 54529"/>
            </a:avLst>
          </a:prstGeom>
          <a:solidFill>
            <a:srgbClr val="8DC63F"/>
          </a:solidFill>
          <a:ln>
            <a:solidFill>
              <a:schemeClr val="bg1"/>
            </a:solidFill>
          </a:ln>
        </p:spPr>
        <p:txBody>
          <a:bodyPr lIns="274320" tIns="91440" rIns="182880" bIns="9144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rgbClr val="000000"/>
              </a:buClr>
              <a:buSzPct val="30555"/>
            </a:pPr>
            <a:r>
              <a:rPr lang="en-US" sz="2800" b="1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Another community </a:t>
            </a:r>
            <a:r>
              <a:rPr lang="en-US" sz="28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we can reach</a:t>
            </a:r>
            <a:endParaRPr lang="en-US" sz="2800" spc="-1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4" name="Shape 85"/>
          <p:cNvSpPr txBox="1">
            <a:spLocks/>
          </p:cNvSpPr>
          <p:nvPr/>
        </p:nvSpPr>
        <p:spPr>
          <a:xfrm flipH="1">
            <a:off x="-819150" y="4383651"/>
            <a:ext cx="9639300" cy="1032208"/>
          </a:xfrm>
          <a:prstGeom prst="parallelogram">
            <a:avLst>
              <a:gd name="adj" fmla="val 54529"/>
            </a:avLst>
          </a:prstGeom>
          <a:solidFill>
            <a:srgbClr val="F1AE2F"/>
          </a:solidFill>
          <a:ln>
            <a:solidFill>
              <a:schemeClr val="bg1"/>
            </a:solidFill>
          </a:ln>
        </p:spPr>
        <p:txBody>
          <a:bodyPr lIns="274320" tIns="91440" rIns="182880" bIns="9144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rgbClr val="000000"/>
              </a:buClr>
              <a:buSzPct val="30555"/>
            </a:pPr>
            <a:r>
              <a:rPr lang="en-US" sz="2800" b="1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Hundreds more women and family members</a:t>
            </a:r>
            <a:r>
              <a:rPr lang="en-US" sz="28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 we can serve</a:t>
            </a:r>
            <a:endParaRPr lang="en-US" sz="2000" spc="-1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5" name="Shape 85"/>
          <p:cNvSpPr txBox="1">
            <a:spLocks/>
          </p:cNvSpPr>
          <p:nvPr/>
        </p:nvSpPr>
        <p:spPr>
          <a:xfrm flipH="1">
            <a:off x="-819150" y="5501391"/>
            <a:ext cx="9772650" cy="1032208"/>
          </a:xfrm>
          <a:prstGeom prst="parallelogram">
            <a:avLst>
              <a:gd name="adj" fmla="val 52683"/>
            </a:avLst>
          </a:prstGeom>
          <a:solidFill>
            <a:srgbClr val="E64097"/>
          </a:solidFill>
          <a:ln>
            <a:solidFill>
              <a:schemeClr val="bg1"/>
            </a:solidFill>
          </a:ln>
        </p:spPr>
        <p:txBody>
          <a:bodyPr lIns="274320" tIns="91440" rIns="182880" bIns="9144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 algn="l">
              <a:lnSpc>
                <a:spcPct val="115000"/>
              </a:lnSpc>
              <a:buClr>
                <a:srgbClr val="000000"/>
              </a:buClr>
              <a:buSzPct val="30555"/>
            </a:pPr>
            <a:r>
              <a:rPr lang="en-US" sz="2800" b="1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More early diagnoses</a:t>
            </a:r>
            <a:r>
              <a:rPr lang="en-US" sz="28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 that save lives</a:t>
            </a:r>
            <a:endParaRPr lang="en-US" sz="2000" spc="-1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86015050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95"/>
          <p:cNvSpPr txBox="1">
            <a:spLocks/>
          </p:cNvSpPr>
          <p:nvPr/>
        </p:nvSpPr>
        <p:spPr>
          <a:xfrm>
            <a:off x="762000" y="1123950"/>
            <a:ext cx="7620000" cy="4334396"/>
          </a:xfrm>
          <a:prstGeom prst="rect">
            <a:avLst/>
          </a:prstGeom>
          <a:noFill/>
          <a:ln w="57150">
            <a:solidFill>
              <a:srgbClr val="8DC63F"/>
            </a:solidFill>
            <a:prstDash val="dash"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Quest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defRPr sz="1800" b="0" i="0" u="none" strike="noStrike" cap="none" baseline="0"/>
            </a:lvl3pPr>
            <a:lvl4pPr marL="0" marR="0" indent="0" algn="l" rtl="0">
              <a:spcBef>
                <a:spcPts val="0"/>
              </a:spcBef>
              <a:defRPr sz="1800" b="0" i="0" u="none" strike="noStrike" cap="none" baseline="0"/>
            </a:lvl4pPr>
            <a:lvl5pPr marL="0" marR="0" indent="0" algn="l" rtl="0">
              <a:spcBef>
                <a:spcPts val="0"/>
              </a:spcBef>
              <a:defRPr sz="1800" b="0" i="0" u="none" strike="noStrike" cap="none" baseline="0"/>
            </a:lvl5pPr>
            <a:lvl6pPr marL="0" marR="0" indent="0" algn="l" rtl="0">
              <a:spcBef>
                <a:spcPts val="0"/>
              </a:spcBef>
              <a:defRPr sz="1800" b="0" i="0" u="none" strike="noStrike" cap="none" baseline="0"/>
            </a:lvl6pPr>
            <a:lvl7pPr marL="0" marR="0" indent="0" algn="l" rtl="0">
              <a:spcBef>
                <a:spcPts val="0"/>
              </a:spcBef>
              <a:defRPr sz="1800" b="0" i="0" u="none" strike="noStrike" cap="none" baseline="0"/>
            </a:lvl7pPr>
            <a:lvl8pPr marL="0" marR="0" indent="0" algn="l" rtl="0">
              <a:spcBef>
                <a:spcPts val="0"/>
              </a:spcBef>
              <a:defRPr sz="1800" b="0" i="0" u="none" strike="noStrike" cap="none" baseline="0"/>
            </a:lvl8pPr>
            <a:lvl9pPr marL="0" marR="0" indent="0" algn="l" rtl="0">
              <a:spcBef>
                <a:spcPts val="0"/>
              </a:spcBef>
              <a:defRPr sz="1800" b="0" i="0" u="none" strike="noStrike" cap="none" baseline="0"/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SzPct val="30555"/>
              <a:buFont typeface="Arial"/>
              <a:buNone/>
            </a:pPr>
            <a:r>
              <a:rPr lang="en-US" sz="7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Give to</a:t>
            </a:r>
            <a:br>
              <a:rPr lang="en-US" sz="7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See, Test &amp; Treat</a:t>
            </a:r>
            <a:r>
              <a:rPr lang="en-US" sz="6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/>
            </a:r>
            <a:br>
              <a:rPr lang="en-US" sz="6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</a:br>
            <a:r>
              <a:rPr lang="en-US" sz="7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Questrial"/>
                <a:cs typeface="Questrial"/>
                <a:sym typeface="Questrial"/>
              </a:rPr>
              <a:t>today!</a:t>
            </a:r>
            <a:endParaRPr lang="en-US" sz="7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03801765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21378</TotalTime>
  <Words>2184</Words>
  <Application>Microsoft Office PowerPoint</Application>
  <PresentationFormat>On-screen Show (4:3)</PresentationFormat>
  <Paragraphs>256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Century Gothic</vt:lpstr>
      <vt:lpstr>Century Gothic</vt:lpstr>
      <vt:lpstr>Questrial</vt:lpstr>
      <vt:lpstr>Office Theme</vt:lpstr>
      <vt:lpstr> See, Test &amp; Treat® Case for Support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Campaign Messaging/Talking Points</dc:title>
  <dc:creator>Andy Brommel</dc:creator>
  <cp:lastModifiedBy>Fatheree, Nicole</cp:lastModifiedBy>
  <cp:revision>371</cp:revision>
  <cp:lastPrinted>2016-05-18T14:37:53Z</cp:lastPrinted>
  <dcterms:modified xsi:type="dcterms:W3CDTF">2017-01-19T20:57:49Z</dcterms:modified>
</cp:coreProperties>
</file>